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61" r:id="rId1"/>
  </p:sldMasterIdLst>
  <p:notesMasterIdLst>
    <p:notesMasterId r:id="rId21"/>
  </p:notesMasterIdLst>
  <p:handoutMasterIdLst>
    <p:handoutMasterId r:id="rId22"/>
  </p:handoutMasterIdLst>
  <p:sldIdLst>
    <p:sldId id="256" r:id="rId2"/>
    <p:sldId id="277" r:id="rId3"/>
    <p:sldId id="299" r:id="rId4"/>
    <p:sldId id="289" r:id="rId5"/>
    <p:sldId id="290" r:id="rId6"/>
    <p:sldId id="302" r:id="rId7"/>
    <p:sldId id="293" r:id="rId8"/>
    <p:sldId id="295" r:id="rId9"/>
    <p:sldId id="280" r:id="rId10"/>
    <p:sldId id="296" r:id="rId11"/>
    <p:sldId id="297" r:id="rId12"/>
    <p:sldId id="298" r:id="rId13"/>
    <p:sldId id="303" r:id="rId14"/>
    <p:sldId id="286" r:id="rId15"/>
    <p:sldId id="288" r:id="rId16"/>
    <p:sldId id="291" r:id="rId17"/>
    <p:sldId id="300" r:id="rId18"/>
    <p:sldId id="301" r:id="rId19"/>
    <p:sldId id="279"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hGAdneU/JiodrV91VFEWaRP9i+7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1450"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8FAE8E8-D805-C442-2E9C-712F7B1A3A8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FD36133-C247-1127-51B4-879CC9F65E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FFA085-388D-4E26-82BC-7AD8761CF3DF}" type="datetimeFigureOut">
              <a:rPr lang="en-US" smtClean="0"/>
              <a:pPr/>
              <a:t>5/8/2023</a:t>
            </a:fld>
            <a:endParaRPr lang="en-US"/>
          </a:p>
        </p:txBody>
      </p:sp>
      <p:sp>
        <p:nvSpPr>
          <p:cNvPr id="4" name="Footer Placeholder 3">
            <a:extLst>
              <a:ext uri="{FF2B5EF4-FFF2-40B4-BE49-F238E27FC236}">
                <a16:creationId xmlns:a16="http://schemas.microsoft.com/office/drawing/2014/main" id="{52E1025D-CB3B-5B50-07C8-742D090FE1D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31DBF1D-ADD4-6121-434C-B09F5E5BD2E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A50F23E-93F4-414E-A8AE-F6E6F45856B2}" type="slidenum">
              <a:rPr lang="en-US" smtClean="0"/>
              <a:pPr/>
              <a:t>‹#›</a:t>
            </a:fld>
            <a:endParaRPr lang="en-US"/>
          </a:p>
        </p:txBody>
      </p:sp>
    </p:spTree>
    <p:extLst>
      <p:ext uri="{BB962C8B-B14F-4D97-AF65-F5344CB8AC3E}">
        <p14:creationId xmlns:p14="http://schemas.microsoft.com/office/powerpoint/2010/main" val="299951871"/>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000" y="812520"/>
            <a:ext cx="7127280" cy="40089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5" name="Google Shape;5;n"/>
          <p:cNvSpPr txBox="1">
            <a:spLocks noGrp="1"/>
          </p:cNvSpPr>
          <p:nvPr>
            <p:ph type="hdr" idx="3"/>
          </p:nvPr>
        </p:nvSpPr>
        <p:spPr>
          <a:xfrm>
            <a:off x="0" y="0"/>
            <a:ext cx="3280680" cy="53424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 name="Google Shape;6;n"/>
          <p:cNvSpPr txBox="1">
            <a:spLocks noGrp="1"/>
          </p:cNvSpPr>
          <p:nvPr>
            <p:ph type="dt" idx="10"/>
          </p:nvPr>
        </p:nvSpPr>
        <p:spPr>
          <a:xfrm>
            <a:off x="4278960" y="0"/>
            <a:ext cx="3280680" cy="53424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10157400"/>
            <a:ext cx="3280680" cy="534240"/>
          </a:xfrm>
          <a:prstGeom prst="rect">
            <a:avLst/>
          </a:prstGeom>
          <a:noFill/>
          <a:ln>
            <a:noFill/>
          </a:ln>
        </p:spPr>
        <p:txBody>
          <a:bodyPr spcFirstLastPara="1" wrap="square" lIns="0" tIns="0" rIns="0" bIns="0" anchor="b"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4278960" y="10157400"/>
            <a:ext cx="3280680" cy="534240"/>
          </a:xfrm>
          <a:prstGeom prst="rect">
            <a:avLst/>
          </a:prstGeom>
          <a:noFill/>
          <a:ln>
            <a:noFill/>
          </a:ln>
        </p:spPr>
        <p:txBody>
          <a:bodyPr spcFirstLastPara="1" wrap="square" lIns="0" tIns="0" rIns="0" bIns="0" anchor="b" anchorCtr="0">
            <a:noAutofit/>
          </a:bodyPr>
          <a:lstStyle/>
          <a:p>
            <a:pPr marL="0" marR="0" lvl="0" indent="0" algn="r" rtl="0">
              <a:spcBef>
                <a:spcPts val="0"/>
              </a:spcBef>
              <a:spcAft>
                <a:spcPts val="0"/>
              </a:spcAft>
              <a:buNone/>
            </a:pPr>
            <a:fld id="{00000000-1234-1234-1234-123412341234}" type="slidenum">
              <a:rPr lang="en-US" sz="1400" b="0" i="0" u="none" strike="noStrike" cap="none">
                <a:solidFill>
                  <a:schemeClr val="dk1"/>
                </a:solidFill>
                <a:latin typeface="Times New Roman"/>
                <a:ea typeface="Times New Roman"/>
                <a:cs typeface="Times New Roman"/>
                <a:sym typeface="Times New Roman"/>
              </a:rPr>
              <a:pPr marL="0" marR="0" lvl="0" indent="0" algn="r" rtl="0">
                <a:spcBef>
                  <a:spcPts val="0"/>
                </a:spcBef>
                <a:spcAft>
                  <a:spcPts val="0"/>
                </a:spcAft>
                <a:buNone/>
              </a:pPr>
              <a:t>‹#›</a:t>
            </a:fld>
            <a:endParaRPr sz="1400" b="0" i="0" u="none" strike="noStrike" cap="none">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4014219949"/>
      </p:ext>
    </p:extLst>
  </p:cSld>
  <p:clrMap bg1="lt1" tx1="dk1" bg2="dk2" tx2="lt2" accent1="accent1" accent2="accent2" accent3="accent3" accent4="accent4" accent5="accent5" accent6="accent6" hlink="hlink" folHlink="folHlink"/>
  <p:hf hdr="0" ftr="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73" name="Google Shape;173;p1: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 name="Slide Number Placeholder 2">
            <a:extLst>
              <a:ext uri="{FF2B5EF4-FFF2-40B4-BE49-F238E27FC236}">
                <a16:creationId xmlns:a16="http://schemas.microsoft.com/office/drawing/2014/main" id="{A5AB81F6-36B7-1CB0-7C62-9B958E6B50A9}"/>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b="0" i="0" u="none" strike="noStrike" cap="none" smtClean="0">
                <a:solidFill>
                  <a:schemeClr val="dk1"/>
                </a:solidFill>
                <a:latin typeface="Times New Roman"/>
                <a:ea typeface="Times New Roman"/>
                <a:cs typeface="Times New Roman"/>
                <a:sym typeface="Times New Roman"/>
              </a:rPr>
              <a:pPr marL="0" marR="0" lvl="0" indent="0" algn="r" rtl="0">
                <a:spcBef>
                  <a:spcPts val="0"/>
                </a:spcBef>
                <a:spcAft>
                  <a:spcPts val="0"/>
                </a:spcAft>
                <a:buNone/>
              </a:pPr>
              <a:t>1</a:t>
            </a:fld>
            <a:endParaRPr lang="en-US" sz="1400" b="0" i="0" u="none" strike="noStrike" cap="none">
              <a:solidFill>
                <a:schemeClr val="dk1"/>
              </a:solidFill>
              <a:latin typeface="Times New Roman"/>
              <a:ea typeface="Times New Roman"/>
              <a:cs typeface="Times New Roman"/>
              <a:sym typeface="Times New Roman"/>
            </a:endParaRPr>
          </a:p>
        </p:txBody>
      </p:sp>
      <p:sp>
        <p:nvSpPr>
          <p:cNvPr id="4" name="Date Placeholder 3">
            <a:extLst>
              <a:ext uri="{FF2B5EF4-FFF2-40B4-BE49-F238E27FC236}">
                <a16:creationId xmlns:a16="http://schemas.microsoft.com/office/drawing/2014/main" id="{539E53F6-FA5A-A966-21C1-B0E5C2071A99}"/>
              </a:ext>
            </a:extLst>
          </p:cNvPr>
          <p:cNvSpPr>
            <a:spLocks noGrp="1"/>
          </p:cNvSpPr>
          <p:nvPr>
            <p:ph type="dt" idx="10"/>
          </p:nvPr>
        </p:nvSpPr>
        <p:spPr/>
        <p:txBody>
          <a:bodyPr/>
          <a:lstStyle/>
          <a:p>
            <a:endParaRPr lang="en-US"/>
          </a:p>
        </p:txBody>
      </p:sp>
    </p:spTree>
    <p:extLst>
      <p:ext uri="{BB962C8B-B14F-4D97-AF65-F5344CB8AC3E}">
        <p14:creationId xmlns:p14="http://schemas.microsoft.com/office/powerpoint/2010/main" val="25916645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Droplets-S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313259" y="1300786"/>
            <a:ext cx="6517482"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313259" y="3886201"/>
            <a:ext cx="6517482"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83422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46" y="4289374"/>
            <a:ext cx="7773324"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698261"/>
            <a:ext cx="7366899"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31" y="5108728"/>
            <a:ext cx="7773339"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41499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7773339"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31" y="4204821"/>
            <a:ext cx="7773339"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253427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3" name="Picture 12"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084659" y="872588"/>
            <a:ext cx="6977064" cy="2729915"/>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610032"/>
            <a:ext cx="6564224"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331" y="4372797"/>
            <a:ext cx="7773339"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11" name="TextBox 10"/>
          <p:cNvSpPr txBox="1"/>
          <p:nvPr/>
        </p:nvSpPr>
        <p:spPr>
          <a:xfrm>
            <a:off x="737626" y="887859"/>
            <a:ext cx="546888"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7850130" y="3120015"/>
            <a:ext cx="553641"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555675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2138722"/>
            <a:ext cx="7773339"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31" y="4662335"/>
            <a:ext cx="777333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391885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4" name="Picture 13"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5" name="Title 1"/>
          <p:cNvSpPr>
            <a:spLocks noGrp="1"/>
          </p:cNvSpPr>
          <p:nvPr>
            <p:ph type="title"/>
          </p:nvPr>
        </p:nvSpPr>
        <p:spPr>
          <a:xfrm>
            <a:off x="685331" y="609600"/>
            <a:ext cx="7773339"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2367093"/>
            <a:ext cx="2474232"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331" y="2943356"/>
            <a:ext cx="2474232"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39292" y="2367093"/>
            <a:ext cx="2468641"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31012" y="2943356"/>
            <a:ext cx="2477513"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979974" y="2367093"/>
            <a:ext cx="2478696"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979974" y="2943356"/>
            <a:ext cx="247869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25819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7" name="Picture 1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0" name="Title 1"/>
          <p:cNvSpPr>
            <a:spLocks noGrp="1"/>
          </p:cNvSpPr>
          <p:nvPr>
            <p:ph type="title"/>
          </p:nvPr>
        </p:nvSpPr>
        <p:spPr>
          <a:xfrm>
            <a:off x="685331" y="610772"/>
            <a:ext cx="7773339"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4204820"/>
            <a:ext cx="2472307"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331" y="2367093"/>
            <a:ext cx="2472307"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5331" y="4781082"/>
            <a:ext cx="2472307"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332069" y="4204820"/>
            <a:ext cx="247637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331011" y="2367093"/>
            <a:ext cx="2477514"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331011" y="4781081"/>
            <a:ext cx="2477514"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979974" y="4204820"/>
            <a:ext cx="247551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979974" y="2367093"/>
            <a:ext cx="2478696"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79880" y="4781079"/>
            <a:ext cx="2478790"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66756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2367094"/>
            <a:ext cx="7773339"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081402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10" name="Picture 9"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Vertical Title 1"/>
          <p:cNvSpPr>
            <a:spLocks noGrp="1"/>
          </p:cNvSpPr>
          <p:nvPr>
            <p:ph type="title" orient="vert"/>
          </p:nvPr>
        </p:nvSpPr>
        <p:spPr>
          <a:xfrm>
            <a:off x="6543675" y="609602"/>
            <a:ext cx="1914995"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609602"/>
            <a:ext cx="5744043"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787604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type="tx">
  <p:cSld name="1_Title Slide">
    <p:spTree>
      <p:nvGrpSpPr>
        <p:cNvPr id="1" name="Shape 15"/>
        <p:cNvGrpSpPr/>
        <p:nvPr/>
      </p:nvGrpSpPr>
      <p:grpSpPr>
        <a:xfrm>
          <a:off x="0" y="0"/>
          <a:ext cx="0" cy="0"/>
          <a:chOff x="0" y="0"/>
          <a:chExt cx="0" cy="0"/>
        </a:xfrm>
      </p:grpSpPr>
      <p:sp>
        <p:nvSpPr>
          <p:cNvPr id="16" name="Google Shape;16;p16"/>
          <p:cNvSpPr txBox="1">
            <a:spLocks noGrp="1"/>
          </p:cNvSpPr>
          <p:nvPr>
            <p:ph type="title"/>
          </p:nvPr>
        </p:nvSpPr>
        <p:spPr>
          <a:xfrm>
            <a:off x="457200" y="274680"/>
            <a:ext cx="8229240" cy="1142640"/>
          </a:xfrm>
          <a:prstGeom prst="rect">
            <a:avLst/>
          </a:prstGeom>
          <a:noFill/>
          <a:ln>
            <a:noFill/>
          </a:ln>
        </p:spPr>
        <p:txBody>
          <a:bodyPr spcFirstLastPara="1" wrap="square" lIns="0" tIns="0" rIns="0" bIns="0" anchor="ctr"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6"/>
          <p:cNvSpPr txBox="1">
            <a:spLocks noGrp="1"/>
          </p:cNvSpPr>
          <p:nvPr>
            <p:ph type="subTitle" idx="1"/>
          </p:nvPr>
        </p:nvSpPr>
        <p:spPr>
          <a:xfrm>
            <a:off x="457200" y="1600200"/>
            <a:ext cx="8229240" cy="4525560"/>
          </a:xfrm>
          <a:prstGeom prst="rect">
            <a:avLst/>
          </a:prstGeom>
          <a:noFill/>
          <a:ln>
            <a:noFill/>
          </a:ln>
        </p:spPr>
        <p:txBody>
          <a:bodyPr spcFirstLastPara="1" wrap="square" lIns="0" tIns="0" rIns="0" bIns="0" anchor="ctr" anchorCtr="0">
            <a:norm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2737804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2367093"/>
            <a:ext cx="777287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2896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828564"/>
            <a:ext cx="7763814"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685331" y="3657458"/>
            <a:ext cx="7763814"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32525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2367093"/>
            <a:ext cx="382952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2367093"/>
            <a:ext cx="382905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12730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2371018"/>
            <a:ext cx="3655106"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331" y="3051013"/>
            <a:ext cx="3829520"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2371018"/>
            <a:ext cx="3661353"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4629150" y="3051013"/>
            <a:ext cx="382905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1579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7" name="Picture 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43948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6" name="Picture 5"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790636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2951766"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3808547" y="609601"/>
            <a:ext cx="4650122"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2632852"/>
            <a:ext cx="2951767"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56637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2" y="609600"/>
            <a:ext cx="4129618"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04270" y="609601"/>
            <a:ext cx="3005851"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46" y="2632853"/>
            <a:ext cx="4129604"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53525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618518"/>
            <a:ext cx="7773338"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2367094"/>
            <a:ext cx="7773339"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5883276"/>
            <a:ext cx="2057400" cy="365125"/>
          </a:xfrm>
          <a:prstGeom prst="rect">
            <a:avLst/>
          </a:prstGeom>
        </p:spPr>
        <p:txBody>
          <a:bodyPr vert="horz" lIns="91440" tIns="45720" rIns="91440" bIns="45720" rtlCol="0" anchor="ctr"/>
          <a:lstStyle>
            <a:lvl1pPr algn="r">
              <a:defRPr sz="1000">
                <a:solidFill>
                  <a:schemeClr val="tx1"/>
                </a:solidFill>
              </a:defRPr>
            </a:lvl1pPr>
          </a:lstStyle>
          <a:p>
            <a:endParaRPr lang="en-US" dirty="0"/>
          </a:p>
        </p:txBody>
      </p:sp>
      <p:sp>
        <p:nvSpPr>
          <p:cNvPr id="5" name="Footer Placeholder 4"/>
          <p:cNvSpPr>
            <a:spLocks noGrp="1"/>
          </p:cNvSpPr>
          <p:nvPr>
            <p:ph type="ftr" sz="quarter" idx="3"/>
          </p:nvPr>
        </p:nvSpPr>
        <p:spPr>
          <a:xfrm>
            <a:off x="685331" y="5883276"/>
            <a:ext cx="5004665"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7885509" y="5883276"/>
            <a:ext cx="573161"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9426397"/>
      </p:ext>
    </p:extLst>
  </p:cSld>
  <p:clrMap bg1="lt1" tx1="dk1" bg2="lt2" tx2="dk2" accent1="accent1" accent2="accent2" accent3="accent3" accent4="accent4" accent5="accent5" accent6="accent6" hlink="hlink" folHlink="folHlink"/>
  <p:sldLayoutIdLst>
    <p:sldLayoutId id="2147483862" r:id="rId1"/>
    <p:sldLayoutId id="2147483863" r:id="rId2"/>
    <p:sldLayoutId id="2147483864" r:id="rId3"/>
    <p:sldLayoutId id="2147483865" r:id="rId4"/>
    <p:sldLayoutId id="2147483866" r:id="rId5"/>
    <p:sldLayoutId id="2147483867" r:id="rId6"/>
    <p:sldLayoutId id="2147483868" r:id="rId7"/>
    <p:sldLayoutId id="2147483869" r:id="rId8"/>
    <p:sldLayoutId id="2147483870" r:id="rId9"/>
    <p:sldLayoutId id="2147483871" r:id="rId10"/>
    <p:sldLayoutId id="2147483872" r:id="rId11"/>
    <p:sldLayoutId id="2147483873" r:id="rId12"/>
    <p:sldLayoutId id="2147483874" r:id="rId13"/>
    <p:sldLayoutId id="2147483875" r:id="rId14"/>
    <p:sldLayoutId id="2147483876" r:id="rId15"/>
    <p:sldLayoutId id="2147483877" r:id="rId16"/>
    <p:sldLayoutId id="2147483878" r:id="rId17"/>
    <p:sldLayoutId id="2147483879" r:id="rId18"/>
  </p:sldLayoutIdLst>
  <p:hf sldNum="0" hdr="0" ftr="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5" Type="http://schemas.openxmlformats.org/officeDocument/2006/relationships/image" Target="../media/image9.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5.png"/><Relationship Id="rId7"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5" Type="http://schemas.openxmlformats.org/officeDocument/2006/relationships/image" Target="../media/image15.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5" Type="http://schemas.openxmlformats.org/officeDocument/2006/relationships/image" Target="../media/image16.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
          <p:cNvSpPr txBox="1"/>
          <p:nvPr/>
        </p:nvSpPr>
        <p:spPr>
          <a:xfrm>
            <a:off x="174336" y="1628280"/>
            <a:ext cx="8795327" cy="173106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br>
              <a:rPr lang="en-US" sz="1800" b="0" i="0" u="none" strike="noStrike" cap="none" dirty="0">
                <a:solidFill>
                  <a:schemeClr val="dk1"/>
                </a:solidFill>
                <a:latin typeface="Times New Roman" panose="02020603050405020304" pitchFamily="18" charset="0"/>
                <a:ea typeface="Arial"/>
                <a:cs typeface="Times New Roman" panose="02020603050405020304" pitchFamily="18" charset="0"/>
                <a:sym typeface="Arial"/>
              </a:rPr>
            </a:br>
            <a:br>
              <a:rPr lang="en-US" sz="1800" b="0" i="0" u="none" strike="noStrike" cap="none" dirty="0">
                <a:solidFill>
                  <a:schemeClr val="dk1"/>
                </a:solidFill>
                <a:latin typeface="Times New Roman" panose="02020603050405020304" pitchFamily="18" charset="0"/>
                <a:ea typeface="Arial"/>
                <a:cs typeface="Times New Roman" panose="02020603050405020304" pitchFamily="18" charset="0"/>
                <a:sym typeface="Arial"/>
              </a:rPr>
            </a:br>
            <a:br>
              <a:rPr lang="en-US" sz="1800" b="0" i="0" u="none" strike="noStrike" cap="none" dirty="0">
                <a:solidFill>
                  <a:schemeClr val="dk1"/>
                </a:solidFill>
                <a:latin typeface="Times New Roman" panose="02020603050405020304" pitchFamily="18" charset="0"/>
                <a:ea typeface="Arial"/>
                <a:cs typeface="Times New Roman" panose="02020603050405020304" pitchFamily="18" charset="0"/>
                <a:sym typeface="Arial"/>
              </a:rPr>
            </a:br>
            <a:br>
              <a:rPr lang="en-US" sz="1800" b="0" i="0" u="none" strike="noStrike" cap="none" dirty="0">
                <a:solidFill>
                  <a:schemeClr val="dk1"/>
                </a:solidFill>
                <a:latin typeface="Times New Roman" panose="02020603050405020304" pitchFamily="18" charset="0"/>
                <a:ea typeface="Arial"/>
                <a:cs typeface="Times New Roman" panose="02020603050405020304" pitchFamily="18" charset="0"/>
                <a:sym typeface="Arial"/>
              </a:rPr>
            </a:br>
            <a:br>
              <a:rPr lang="en-US" sz="1800" b="0" i="0" u="none" strike="noStrike" cap="none" dirty="0">
                <a:solidFill>
                  <a:schemeClr val="dk1"/>
                </a:solidFill>
                <a:latin typeface="Times New Roman" panose="02020603050405020304" pitchFamily="18" charset="0"/>
                <a:ea typeface="Arial"/>
                <a:cs typeface="Times New Roman" panose="02020603050405020304" pitchFamily="18" charset="0"/>
                <a:sym typeface="Arial"/>
              </a:rPr>
            </a:br>
            <a:r>
              <a:rPr lang="en-US" sz="3200" b="1" i="0"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B.Tech External Project Evaluation, VIIIth Sem</a:t>
            </a:r>
          </a:p>
          <a:p>
            <a:pPr algn="ctr"/>
            <a:br>
              <a:rPr lang="en-US" sz="1800" b="0" i="0" u="none" strike="noStrike" cap="none" dirty="0">
                <a:solidFill>
                  <a:schemeClr val="dk1"/>
                </a:solidFill>
                <a:latin typeface="Times New Roman" panose="02020603050405020304" pitchFamily="18" charset="0"/>
                <a:ea typeface="Arial"/>
                <a:cs typeface="Times New Roman" panose="02020603050405020304" pitchFamily="18" charset="0"/>
                <a:sym typeface="Arial"/>
              </a:rPr>
            </a:br>
            <a:r>
              <a:rPr lang="en-US" sz="2000" b="1"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Project Title-</a:t>
            </a:r>
            <a:r>
              <a:rPr lang="en-US" sz="2400" b="1" dirty="0">
                <a:solidFill>
                  <a:srgbClr val="222222"/>
                </a:solidFill>
                <a:effectLst/>
                <a:latin typeface="Times New Roman" panose="02020603050405020304" pitchFamily="18" charset="0"/>
                <a:ea typeface="Times New Roman" panose="02020603050405020304" pitchFamily="18" charset="0"/>
                <a:cs typeface="Times New Roman" panose="02020603050405020304" pitchFamily="18" charset="0"/>
              </a:rPr>
              <a:t>Real Time Sign Language Detection for Deaf and Mute Using OpenCV and CNN</a:t>
            </a:r>
            <a:endParaRPr lang="en-US" sz="3600" dirty="0">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None/>
            </a:pPr>
            <a:br>
              <a:rPr lang="en-US" sz="1800" b="0" i="0" u="none" strike="noStrike" cap="none" dirty="0">
                <a:solidFill>
                  <a:schemeClr val="dk1"/>
                </a:solidFill>
                <a:latin typeface="Times New Roman" panose="02020603050405020304" pitchFamily="18" charset="0"/>
                <a:ea typeface="Arial"/>
                <a:cs typeface="Times New Roman" panose="02020603050405020304" pitchFamily="18" charset="0"/>
                <a:sym typeface="Arial"/>
              </a:rPr>
            </a:br>
            <a:br>
              <a:rPr lang="en-US" sz="1800" b="0" i="0" u="none" strike="noStrike" cap="none" dirty="0">
                <a:solidFill>
                  <a:schemeClr val="dk1"/>
                </a:solidFill>
                <a:latin typeface="Times New Roman" panose="02020603050405020304" pitchFamily="18" charset="0"/>
                <a:ea typeface="Arial"/>
                <a:cs typeface="Times New Roman" panose="02020603050405020304" pitchFamily="18" charset="0"/>
                <a:sym typeface="Arial"/>
              </a:rPr>
            </a:br>
            <a:br>
              <a:rPr lang="en-US" sz="1800" b="0" i="0" u="none" strike="noStrike" cap="none" dirty="0">
                <a:solidFill>
                  <a:schemeClr val="dk1"/>
                </a:solidFill>
                <a:latin typeface="Times New Roman" panose="02020603050405020304" pitchFamily="18" charset="0"/>
                <a:ea typeface="Arial"/>
                <a:cs typeface="Times New Roman" panose="02020603050405020304" pitchFamily="18" charset="0"/>
                <a:sym typeface="Arial"/>
              </a:rPr>
            </a:br>
            <a:r>
              <a:rPr lang="en-US" sz="2800" b="0"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endParaRPr sz="2800" b="0" i="0" u="none" strike="noStrike" cap="none" dirty="0">
              <a:solidFill>
                <a:srgbClr val="000000"/>
              </a:solidFill>
              <a:latin typeface="Times New Roman" panose="02020603050405020304" pitchFamily="18" charset="0"/>
              <a:ea typeface="Calibri"/>
              <a:cs typeface="Times New Roman" panose="02020603050405020304" pitchFamily="18" charset="0"/>
              <a:sym typeface="Calibri"/>
            </a:endParaRPr>
          </a:p>
        </p:txBody>
      </p:sp>
      <p:sp>
        <p:nvSpPr>
          <p:cNvPr id="176" name="Google Shape;176;p1"/>
          <p:cNvSpPr/>
          <p:nvPr/>
        </p:nvSpPr>
        <p:spPr>
          <a:xfrm>
            <a:off x="642960" y="5357880"/>
            <a:ext cx="8077680" cy="109584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None/>
            </a:pPr>
            <a:r>
              <a:rPr lang="en-US" sz="2200" b="0" i="0" u="none" strike="noStrike" cap="none" dirty="0">
                <a:solidFill>
                  <a:srgbClr val="000000"/>
                </a:solidFill>
                <a:latin typeface="Times New Roman"/>
                <a:ea typeface="Times New Roman"/>
                <a:cs typeface="Times New Roman"/>
                <a:sym typeface="Times New Roman"/>
              </a:rPr>
              <a:t>DEPARTMENT OF COMPUTER SCIENCE &amp; ENGINEERING</a:t>
            </a:r>
            <a:endParaRPr sz="22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r>
              <a:rPr lang="en-US" sz="2200" b="0" i="0" u="none" strike="noStrike" cap="none" dirty="0">
                <a:solidFill>
                  <a:srgbClr val="000000"/>
                </a:solidFill>
                <a:latin typeface="Times New Roman"/>
                <a:ea typeface="Times New Roman"/>
                <a:cs typeface="Times New Roman"/>
                <a:sym typeface="Times New Roman"/>
              </a:rPr>
              <a:t>SHARDA SCHOOL OF ENGINEERING AND TECHNOLOGY </a:t>
            </a:r>
            <a:endParaRPr sz="2200" b="0" i="0" u="none" strike="noStrike" cap="none" dirty="0">
              <a:solidFill>
                <a:schemeClr val="dk1"/>
              </a:solidFill>
              <a:latin typeface="Arial"/>
              <a:ea typeface="Arial"/>
              <a:cs typeface="Arial"/>
              <a:sym typeface="Arial"/>
            </a:endParaRPr>
          </a:p>
        </p:txBody>
      </p:sp>
      <p:sp>
        <p:nvSpPr>
          <p:cNvPr id="177" name="Google Shape;177;p1"/>
          <p:cNvSpPr/>
          <p:nvPr/>
        </p:nvSpPr>
        <p:spPr>
          <a:xfrm>
            <a:off x="460079" y="3621600"/>
            <a:ext cx="5073080" cy="173628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1800" b="0" i="0" u="none" strike="noStrike" cap="none" dirty="0">
                <a:solidFill>
                  <a:schemeClr val="tx1"/>
                </a:solidFill>
                <a:latin typeface="Times New Roman" panose="02020603050405020304" pitchFamily="18" charset="0"/>
                <a:ea typeface="Georgia"/>
                <a:cs typeface="Times New Roman" panose="02020603050405020304" pitchFamily="18" charset="0"/>
                <a:sym typeface="Georgia"/>
              </a:rPr>
              <a:t>Presented by :</a:t>
            </a:r>
          </a:p>
          <a:p>
            <a:pPr marL="0" marR="0" lvl="0" indent="0" algn="l" rtl="0">
              <a:lnSpc>
                <a:spcPct val="100000"/>
              </a:lnSpc>
              <a:spcBef>
                <a:spcPts val="0"/>
              </a:spcBef>
              <a:spcAft>
                <a:spcPts val="0"/>
              </a:spcAft>
              <a:buNone/>
            </a:pPr>
            <a:endParaRPr lang="en-US" sz="1800" b="0" i="0" u="none" strike="noStrike" cap="none" dirty="0">
              <a:solidFill>
                <a:schemeClr val="tx1"/>
              </a:solidFill>
              <a:latin typeface="Times New Roman" panose="02020603050405020304" pitchFamily="18" charset="0"/>
              <a:ea typeface="Georgia"/>
              <a:cs typeface="Times New Roman" panose="02020603050405020304" pitchFamily="18" charset="0"/>
              <a:sym typeface="Georgia"/>
            </a:endParaRPr>
          </a:p>
          <a:p>
            <a:pPr marL="0" marR="0" lvl="0" indent="0" algn="l" rtl="0">
              <a:lnSpc>
                <a:spcPct val="100000"/>
              </a:lnSpc>
              <a:spcBef>
                <a:spcPts val="0"/>
              </a:spcBef>
              <a:spcAft>
                <a:spcPts val="0"/>
              </a:spcAft>
              <a:buNone/>
            </a:pPr>
            <a:r>
              <a:rPr lang="en-IN" sz="1800" dirty="0">
                <a:solidFill>
                  <a:schemeClr val="tx1"/>
                </a:solidFill>
                <a:latin typeface="Times New Roman" panose="02020603050405020304" pitchFamily="18" charset="0"/>
                <a:cs typeface="Times New Roman" panose="02020603050405020304" pitchFamily="18" charset="0"/>
              </a:rPr>
              <a:t>Kartik Tripathi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2019554678)</a:t>
            </a:r>
            <a:endParaRPr lang="en-IN" sz="1800" dirty="0">
              <a:solidFill>
                <a:schemeClr val="tx1"/>
              </a:solidFill>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None/>
            </a:pPr>
            <a:r>
              <a:rPr lang="en-IN" dirty="0">
                <a:latin typeface="Times New Roman" panose="02020603050405020304" pitchFamily="18" charset="0"/>
                <a:cs typeface="Times New Roman" panose="02020603050405020304" pitchFamily="18" charset="0"/>
              </a:rPr>
              <a:t>Md Zunad Alam (2019001796)</a:t>
            </a:r>
          </a:p>
          <a:p>
            <a:r>
              <a:rPr lang="en-IN" sz="1800" dirty="0">
                <a:solidFill>
                  <a:schemeClr val="tx1"/>
                </a:solidFill>
                <a:latin typeface="Times New Roman" panose="02020603050405020304" pitchFamily="18" charset="0"/>
                <a:ea typeface="Georgia"/>
                <a:cs typeface="Times New Roman" panose="02020603050405020304" pitchFamily="18" charset="0"/>
                <a:sym typeface="Georgia"/>
              </a:rPr>
              <a:t>Shrusti Sanket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2019501386)</a:t>
            </a:r>
            <a:endParaRPr lang="en-IN" sz="1800" dirty="0">
              <a:solidFill>
                <a:schemeClr val="tx1"/>
              </a:solidFill>
              <a:latin typeface="Times New Roman" panose="02020603050405020304" pitchFamily="18" charset="0"/>
              <a:ea typeface="Georgia"/>
              <a:cs typeface="Times New Roman" panose="02020603050405020304" pitchFamily="18" charset="0"/>
              <a:sym typeface="Georgia"/>
            </a:endParaRPr>
          </a:p>
          <a:p>
            <a:endParaRPr lang="en-IN" sz="1800" dirty="0">
              <a:solidFill>
                <a:schemeClr val="tx1"/>
              </a:solidFill>
              <a:latin typeface="Times New Roman" panose="02020603050405020304" pitchFamily="18" charset="0"/>
              <a:ea typeface="Georgia"/>
              <a:cs typeface="Times New Roman" panose="02020603050405020304" pitchFamily="18" charset="0"/>
              <a:sym typeface="Georgia"/>
            </a:endParaRPr>
          </a:p>
          <a:p>
            <a:pPr marL="0" marR="0" lvl="0" indent="0" algn="l" rtl="0">
              <a:lnSpc>
                <a:spcPct val="100000"/>
              </a:lnSpc>
              <a:spcBef>
                <a:spcPts val="0"/>
              </a:spcBef>
              <a:spcAft>
                <a:spcPts val="0"/>
              </a:spcAft>
              <a:buNone/>
            </a:pPr>
            <a:endParaRPr lang="en-IN" sz="1800" dirty="0">
              <a:solidFill>
                <a:schemeClr val="tx1"/>
              </a:solidFill>
              <a:latin typeface="Times New Roman" panose="02020603050405020304" pitchFamily="18" charset="0"/>
              <a:cs typeface="Times New Roman" panose="02020603050405020304" pitchFamily="18" charset="0"/>
            </a:endParaRPr>
          </a:p>
          <a:p>
            <a:pPr marL="0" marR="0" lvl="0" indent="0" algn="ctr" rtl="0">
              <a:lnSpc>
                <a:spcPct val="100000"/>
              </a:lnSpc>
              <a:spcBef>
                <a:spcPts val="0"/>
              </a:spcBef>
              <a:spcAft>
                <a:spcPts val="0"/>
              </a:spcAft>
              <a:buNone/>
            </a:pPr>
            <a:endParaRPr sz="1800" b="0" i="0" u="none" strike="noStrike" cap="none" dirty="0">
              <a:solidFill>
                <a:schemeClr val="tx1"/>
              </a:solidFill>
              <a:latin typeface="Times New Roman" panose="02020603050405020304" pitchFamily="18" charset="0"/>
              <a:cs typeface="Times New Roman" panose="02020603050405020304" pitchFamily="18" charset="0"/>
              <a:sym typeface="Arial"/>
            </a:endParaRPr>
          </a:p>
        </p:txBody>
      </p:sp>
      <p:sp>
        <p:nvSpPr>
          <p:cNvPr id="178" name="Google Shape;178;p1"/>
          <p:cNvSpPr/>
          <p:nvPr/>
        </p:nvSpPr>
        <p:spPr>
          <a:xfrm>
            <a:off x="5533159" y="3626820"/>
            <a:ext cx="2714400" cy="36468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1800" b="0" i="0" u="none" strike="noStrike" cap="none" dirty="0">
                <a:solidFill>
                  <a:srgbClr val="000000"/>
                </a:solidFill>
                <a:latin typeface="Times New Roman"/>
                <a:ea typeface="Times New Roman"/>
                <a:cs typeface="Times New Roman"/>
                <a:sym typeface="Times New Roman"/>
              </a:rPr>
              <a:t>Under the Supervision of:-</a:t>
            </a:r>
            <a:endParaRPr sz="1800" b="0" i="0" u="none" strike="noStrike" cap="none" dirty="0">
              <a:solidFill>
                <a:schemeClr val="dk1"/>
              </a:solidFill>
              <a:latin typeface="Arial"/>
              <a:ea typeface="Arial"/>
              <a:cs typeface="Arial"/>
              <a:sym typeface="Arial"/>
            </a:endParaRPr>
          </a:p>
        </p:txBody>
      </p:sp>
      <p:sp>
        <p:nvSpPr>
          <p:cNvPr id="179" name="Google Shape;179;p1"/>
          <p:cNvSpPr/>
          <p:nvPr/>
        </p:nvSpPr>
        <p:spPr>
          <a:xfrm>
            <a:off x="5689441" y="4088747"/>
            <a:ext cx="2994480" cy="539844"/>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kumimoji="0" lang="en-IN" sz="18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sym typeface="PT Sans"/>
              </a:rPr>
              <a:t>Ms. Gunjan Aggarwal</a:t>
            </a:r>
            <a:endParaRPr lang="en-US" sz="1800" b="0" i="0" u="none" strike="noStrike" cap="none" dirty="0">
              <a:solidFill>
                <a:schemeClr val="tx1"/>
              </a:solidFill>
              <a:latin typeface="Times New Roman" panose="02020603050405020304" pitchFamily="18" charset="0"/>
              <a:ea typeface="Arial"/>
              <a:cs typeface="Times New Roman" panose="02020603050405020304" pitchFamily="18" charset="0"/>
              <a:sym typeface="Arial"/>
            </a:endParaRPr>
          </a:p>
        </p:txBody>
      </p:sp>
      <p:sp>
        <p:nvSpPr>
          <p:cNvPr id="180" name="Google Shape;180;p1"/>
          <p:cNvSpPr txBox="1"/>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rgbClr val="8B8B8B"/>
                </a:solidFill>
                <a:latin typeface="Calibri"/>
                <a:ea typeface="Calibri"/>
                <a:cs typeface="Calibri"/>
                <a:sym typeface="Calibri"/>
              </a:rPr>
              <a:pPr marL="0" marR="0" lvl="0" indent="0" algn="r" rtl="0">
                <a:lnSpc>
                  <a:spcPct val="100000"/>
                </a:lnSpc>
                <a:spcBef>
                  <a:spcPts val="0"/>
                </a:spcBef>
                <a:spcAft>
                  <a:spcPts val="0"/>
                </a:spcAft>
                <a:buNone/>
              </a:pPr>
              <a:t>1</a:t>
            </a:fld>
            <a:endParaRPr sz="1200" b="0" i="0" u="none" strike="noStrike" cap="none" dirty="0">
              <a:solidFill>
                <a:schemeClr val="dk1"/>
              </a:solidFill>
              <a:latin typeface="Times New Roman"/>
              <a:ea typeface="Times New Roman"/>
              <a:cs typeface="Times New Roman"/>
              <a:sym typeface="Times New Roman"/>
            </a:endParaRPr>
          </a:p>
        </p:txBody>
      </p:sp>
      <p:sp>
        <p:nvSpPr>
          <p:cNvPr id="181" name="Google Shape;181;p1"/>
          <p:cNvSpPr/>
          <p:nvPr/>
        </p:nvSpPr>
        <p:spPr>
          <a:xfrm>
            <a:off x="155520" y="-144360"/>
            <a:ext cx="304560" cy="30456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2" name="Google Shape;182;p1"/>
          <p:cNvPicPr preferRelativeResize="0"/>
          <p:nvPr/>
        </p:nvPicPr>
        <p:blipFill rotWithShape="1">
          <a:blip r:embed="rId3">
            <a:alphaModFix/>
          </a:blip>
          <a:srcRect l="35533"/>
          <a:stretch/>
        </p:blipFill>
        <p:spPr>
          <a:xfrm>
            <a:off x="2661312" y="0"/>
            <a:ext cx="3935829" cy="17143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marR="0" rtl="0" fontAlgn="t">
              <a:spcBef>
                <a:spcPts val="0"/>
              </a:spcBef>
              <a:spcAft>
                <a:spcPts val="0"/>
              </a:spcAft>
            </a:pPr>
            <a:r>
              <a:rPr lang="en-US" sz="3200" b="1" i="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Methodology used</a:t>
            </a:r>
            <a:endParaRPr lang="en-US" sz="3200" b="1" i="0" u="none" strike="noStrike" dirty="0">
              <a:effectLst/>
              <a:latin typeface="Times New Roman" panose="02020603050405020304" pitchFamily="18" charset="0"/>
              <a:cs typeface="Times New Roman" panose="02020603050405020304" pitchFamily="18" charset="0"/>
            </a:endParaRP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11536" y="1233526"/>
            <a:ext cx="7599145" cy="5078313"/>
          </a:xfrm>
          <a:prstGeom prst="rect">
            <a:avLst/>
          </a:prstGeom>
          <a:noFill/>
        </p:spPr>
        <p:txBody>
          <a:bodyPr wrap="square" rtlCol="0">
            <a:spAutoFit/>
          </a:bodyPr>
          <a:lstStyle/>
          <a:p>
            <a:pPr marR="0" algn="just" rtl="0" fontAlgn="t">
              <a:spcBef>
                <a:spcPts val="0"/>
              </a:spcBef>
              <a:spcAft>
                <a:spcPts val="0"/>
              </a:spcAft>
            </a:pPr>
            <a:r>
              <a:rPr lang="en-US" sz="1800" b="1" dirty="0">
                <a:effectLst/>
                <a:latin typeface="Times New Roman" panose="02020603050405020304" pitchFamily="18" charset="0"/>
                <a:ea typeface="Times New Roman" panose="02020603050405020304" pitchFamily="18" charset="0"/>
              </a:rPr>
              <a:t>Input</a:t>
            </a:r>
            <a:r>
              <a:rPr lang="en-US" sz="1800" b="1" spc="-3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Images</a:t>
            </a:r>
          </a:p>
          <a:p>
            <a:pPr marR="0" algn="just" rtl="0" fontAlgn="t">
              <a:spcBef>
                <a:spcPts val="0"/>
              </a:spcBef>
              <a:spcAft>
                <a:spcPts val="0"/>
              </a:spcAft>
            </a:pPr>
            <a:r>
              <a:rPr lang="en-US" dirty="0">
                <a:latin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This</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is</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first</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step</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 our</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proposed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model</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 which</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give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input</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video stream.</a:t>
            </a:r>
          </a:p>
          <a:p>
            <a:pPr marR="0" algn="just" rtl="0" fontAlgn="t">
              <a:spcBef>
                <a:spcPts val="0"/>
              </a:spcBef>
              <a:spcAft>
                <a:spcPts val="0"/>
              </a:spcAft>
            </a:pPr>
            <a:endParaRPr lang="en-US"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r>
              <a:rPr lang="en-US" sz="1800" b="1" dirty="0">
                <a:effectLst/>
                <a:latin typeface="Times New Roman" panose="02020603050405020304" pitchFamily="18" charset="0"/>
                <a:ea typeface="Times New Roman" panose="02020603050405020304" pitchFamily="18" charset="0"/>
              </a:rPr>
              <a:t>Augmentation</a:t>
            </a:r>
            <a:r>
              <a:rPr lang="en-US" sz="1800" b="1" spc="-1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of</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images</a:t>
            </a:r>
            <a:endParaRPr lang="en-IN" b="1"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algn="just" fontAlgn="t"/>
            <a:r>
              <a:rPr lang="en-US" sz="1800" dirty="0">
                <a:effectLst/>
                <a:latin typeface="Times New Roman" panose="02020603050405020304" pitchFamily="18" charset="0"/>
                <a:ea typeface="Times New Roman" panose="02020603050405020304" pitchFamily="18" charset="0"/>
              </a:rPr>
              <a:t>The quantity of pictures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is less so in order to increase. The quantity of images in dataset, we need to perform the augmentation process. It is one of the most useful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techniques</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which</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helps to</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increase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size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data</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without need</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 new</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images.</a:t>
            </a:r>
            <a:endParaRPr lang="en-IN" sz="1800" dirty="0">
              <a:effectLst/>
              <a:latin typeface="Times New Roman" panose="02020603050405020304" pitchFamily="18" charset="0"/>
              <a:ea typeface="Times New Roman" panose="02020603050405020304" pitchFamily="18" charset="0"/>
            </a:endParaRPr>
          </a:p>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r>
              <a:rPr lang="en-US" sz="1800" b="1" dirty="0">
                <a:effectLst/>
                <a:latin typeface="Times New Roman" panose="02020603050405020304" pitchFamily="18" charset="0"/>
                <a:ea typeface="Times New Roman" panose="02020603050405020304" pitchFamily="18" charset="0"/>
              </a:rPr>
              <a:t>Preprocessing</a:t>
            </a:r>
            <a:endParaRPr lang="en-IN" b="1"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algn="just" fontAlgn="t"/>
            <a:r>
              <a:rPr lang="en-US" sz="1800" dirty="0">
                <a:effectLst/>
                <a:latin typeface="Times New Roman" panose="02020603050405020304" pitchFamily="18" charset="0"/>
                <a:ea typeface="Times New Roman" panose="02020603050405020304" pitchFamily="18" charset="0"/>
              </a:rPr>
              <a:t>In order to enhance the quality of the hand gesture image, pre-processing is a crucial 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initial</a:t>
            </a:r>
            <a:r>
              <a:rPr lang="en-US" sz="1800" spc="2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step.</a:t>
            </a:r>
            <a:r>
              <a:rPr lang="en-US" sz="1800" spc="2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Impulsive</a:t>
            </a:r>
            <a:r>
              <a:rPr lang="en-US" sz="1800" spc="2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noise</a:t>
            </a:r>
            <a:r>
              <a:rPr lang="en-US" sz="1800" spc="2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reduction</a:t>
            </a:r>
            <a:r>
              <a:rPr lang="en-US" sz="1800" spc="2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2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image</a:t>
            </a:r>
            <a:r>
              <a:rPr lang="en-US" sz="1800" spc="2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scaling</a:t>
            </a:r>
            <a:r>
              <a:rPr lang="en-US" sz="1800" spc="2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are</a:t>
            </a:r>
            <a:r>
              <a:rPr lang="en-US" sz="1800" spc="2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crucial</a:t>
            </a:r>
            <a:r>
              <a:rPr lang="en-US" sz="1800" spc="2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pre-processing procedures.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 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initial stage, we crop the images 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convert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3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hand image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into its equivalent gray-scale image. This raises the accuracy rate of classification 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diagnosis.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292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a:spcBef>
                <a:spcPct val="0"/>
              </a:spcBef>
            </a:pPr>
            <a:r>
              <a:rPr lang="en-US" sz="2800" b="1" dirty="0">
                <a:latin typeface="Times New Roman" panose="02020603050405020304" pitchFamily="18" charset="0"/>
                <a:cs typeface="Times New Roman" panose="02020603050405020304" pitchFamily="18" charset="0"/>
              </a:rPr>
              <a:t>Cont..</a:t>
            </a: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11536" y="1028342"/>
            <a:ext cx="7599145" cy="5355312"/>
          </a:xfrm>
          <a:prstGeom prst="rect">
            <a:avLst/>
          </a:prstGeom>
          <a:noFill/>
        </p:spPr>
        <p:txBody>
          <a:bodyPr wrap="square" rtlCol="0">
            <a:spAutoFit/>
          </a:bodyPr>
          <a:lstStyle/>
          <a:p>
            <a:pPr marR="0" algn="just" rtl="0" fontAlgn="t">
              <a:spcBef>
                <a:spcPts val="0"/>
              </a:spcBef>
              <a:spcAft>
                <a:spcPts val="0"/>
              </a:spcAft>
            </a:pPr>
            <a:r>
              <a:rPr lang="en-US" sz="1800" b="1" dirty="0">
                <a:effectLst/>
                <a:latin typeface="Times New Roman" panose="02020603050405020304" pitchFamily="18" charset="0"/>
                <a:ea typeface="Times New Roman" panose="02020603050405020304" pitchFamily="18" charset="0"/>
              </a:rPr>
              <a:t>Segmentation</a:t>
            </a:r>
          </a:p>
          <a:p>
            <a:pPr marR="0" algn="just" rtl="0" fontAlgn="t">
              <a:spcBef>
                <a:spcPts val="0"/>
              </a:spcBef>
              <a:spcAft>
                <a:spcPts val="0"/>
              </a:spcAft>
            </a:pPr>
            <a:endParaRPr lang="en-IN"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fontAlgn="t"/>
            <a:r>
              <a:rPr lang="en-US" sz="1800" dirty="0">
                <a:effectLst/>
                <a:latin typeface="Times New Roman" panose="02020603050405020304" pitchFamily="18" charset="0"/>
                <a:ea typeface="Times New Roman" panose="02020603050405020304" pitchFamily="18" charset="0"/>
              </a:rPr>
              <a:t>Image segmentation is a method for dividing an image into various components. 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main goal of this division is to keep the quality of the images while making it simple 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examine and interpret them. In order to analyses the size, volume, position, texture, 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shape of the extracted image, segmentation methods are useful since they have 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ability to discover or identify the anomalous component from the image. The simplest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technique for segmenting images is thresholding. The process of turning a greyscale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image</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into</a:t>
            </a:r>
            <a:r>
              <a:rPr lang="en-US" sz="1800" spc="2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binary</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image,</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where</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two</a:t>
            </a:r>
            <a:r>
              <a:rPr lang="en-US" sz="1800" spc="2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levels</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are</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allocated</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2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pixels</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with</a:t>
            </a:r>
            <a:r>
              <a:rPr lang="en-US" sz="1800" spc="2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values</a:t>
            </a:r>
            <a:r>
              <a:rPr lang="en-US" sz="1800" spc="-3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above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below</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set threshold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value,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is</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non-linear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operation.</a:t>
            </a:r>
          </a:p>
          <a:p>
            <a:pPr algn="just" fontAlgn="t"/>
            <a:endParaRPr lang="en-IN" sz="1800" dirty="0">
              <a:effectLst/>
              <a:latin typeface="Times New Roman" panose="02020603050405020304" pitchFamily="18" charset="0"/>
              <a:ea typeface="Times New Roman" panose="02020603050405020304" pitchFamily="18" charset="0"/>
            </a:endParaRPr>
          </a:p>
          <a:p>
            <a:pPr marR="0" algn="just" rtl="0" fontAlgn="t">
              <a:spcBef>
                <a:spcPts val="0"/>
              </a:spcBef>
              <a:spcAft>
                <a:spcPts val="0"/>
              </a:spcAft>
            </a:pPr>
            <a:r>
              <a:rPr lang="en-US" sz="1800" b="1" dirty="0">
                <a:effectLst/>
                <a:latin typeface="Times New Roman" panose="02020603050405020304" pitchFamily="18" charset="0"/>
                <a:ea typeface="Times New Roman" panose="02020603050405020304" pitchFamily="18" charset="0"/>
              </a:rPr>
              <a:t>Classification</a:t>
            </a:r>
          </a:p>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algn="just" fontAlgn="t"/>
            <a:r>
              <a:rPr lang="en-US" sz="1800" dirty="0">
                <a:effectLst/>
                <a:latin typeface="Times New Roman" panose="02020603050405020304" pitchFamily="18" charset="0"/>
                <a:ea typeface="Times New Roman" panose="02020603050405020304" pitchFamily="18" charset="0"/>
              </a:rPr>
              <a:t>Classification is one of the best ways to identify images, including any kind of medical imaging. Every algorithm for categorizing things is predicated on the notion that an image has one or more features, each of which is associated with a specific class. The constructed CNN model is used to categorize the words and display the appropriate results.</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981752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a:spcBef>
                <a:spcPct val="0"/>
              </a:spcBef>
            </a:pPr>
            <a:r>
              <a:rPr lang="en-US" sz="2800" b="1" dirty="0">
                <a:latin typeface="Times New Roman" panose="02020603050405020304" pitchFamily="18" charset="0"/>
                <a:cs typeface="Times New Roman" panose="02020603050405020304" pitchFamily="18" charset="0"/>
              </a:rPr>
              <a:t>Cont..</a:t>
            </a: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46545" y="1475049"/>
            <a:ext cx="7599145" cy="1200329"/>
          </a:xfrm>
          <a:prstGeom prst="rect">
            <a:avLst/>
          </a:prstGeom>
          <a:noFill/>
        </p:spPr>
        <p:txBody>
          <a:bodyPr wrap="square" rtlCol="0">
            <a:spAutoFit/>
          </a:bodyPr>
          <a:lstStyle/>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IN" sz="1800"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US" sz="1800" dirty="0">
              <a:latin typeface="Times New Roman" panose="02020603050405020304" pitchFamily="18" charset="0"/>
              <a:cs typeface="Times New Roman" panose="02020603050405020304" pitchFamily="18" charset="0"/>
            </a:endParaRPr>
          </a:p>
          <a:p>
            <a:pPr marL="457200" marR="0" indent="-457200" algn="l" rtl="0" fontAlgn="t">
              <a:spcBef>
                <a:spcPts val="0"/>
              </a:spcBef>
              <a:spcAft>
                <a:spcPts val="0"/>
              </a:spcAft>
              <a:buFont typeface="Wingdings" panose="05000000000000000000" pitchFamily="2" charset="2"/>
              <a:buChar char="v"/>
            </a:pPr>
            <a:endPar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3" name="image3.png">
            <a:extLst>
              <a:ext uri="{FF2B5EF4-FFF2-40B4-BE49-F238E27FC236}">
                <a16:creationId xmlns:a16="http://schemas.microsoft.com/office/drawing/2014/main" id="{766E4C8C-19D2-5B27-104C-244A2028578C}"/>
              </a:ext>
            </a:extLst>
          </p:cNvPr>
          <p:cNvPicPr>
            <a:picLocks noChangeAspect="1"/>
          </p:cNvPicPr>
          <p:nvPr/>
        </p:nvPicPr>
        <p:blipFill>
          <a:blip r:embed="rId5" cstate="print"/>
          <a:stretch>
            <a:fillRect/>
          </a:stretch>
        </p:blipFill>
        <p:spPr>
          <a:xfrm>
            <a:off x="2641600" y="1475049"/>
            <a:ext cx="4248727" cy="4713315"/>
          </a:xfrm>
          <a:prstGeom prst="rect">
            <a:avLst/>
          </a:prstGeom>
        </p:spPr>
      </p:pic>
    </p:spTree>
    <p:extLst>
      <p:ext uri="{BB962C8B-B14F-4D97-AF65-F5344CB8AC3E}">
        <p14:creationId xmlns:p14="http://schemas.microsoft.com/office/powerpoint/2010/main" val="3340154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a:spcBef>
                <a:spcPct val="0"/>
              </a:spcBef>
            </a:pPr>
            <a:r>
              <a:rPr lang="en-US" sz="2800" b="1" dirty="0">
                <a:latin typeface="Times New Roman" panose="02020603050405020304" pitchFamily="18" charset="0"/>
                <a:cs typeface="Times New Roman" panose="02020603050405020304" pitchFamily="18" charset="0"/>
              </a:rPr>
              <a:t>Proposed system</a:t>
            </a: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46545" y="1475049"/>
            <a:ext cx="7599145" cy="1200329"/>
          </a:xfrm>
          <a:prstGeom prst="rect">
            <a:avLst/>
          </a:prstGeom>
          <a:noFill/>
        </p:spPr>
        <p:txBody>
          <a:bodyPr wrap="square" rtlCol="0">
            <a:spAutoFit/>
          </a:bodyPr>
          <a:lstStyle/>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IN" sz="1800"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US" sz="1800" dirty="0">
              <a:latin typeface="Times New Roman" panose="02020603050405020304" pitchFamily="18" charset="0"/>
              <a:cs typeface="Times New Roman" panose="02020603050405020304" pitchFamily="18" charset="0"/>
            </a:endParaRPr>
          </a:p>
          <a:p>
            <a:pPr marL="457200" marR="0" indent="-457200" algn="l" rtl="0" fontAlgn="t">
              <a:spcBef>
                <a:spcPts val="0"/>
              </a:spcBef>
              <a:spcAft>
                <a:spcPts val="0"/>
              </a:spcAft>
              <a:buFont typeface="Wingdings" panose="05000000000000000000" pitchFamily="2" charset="2"/>
              <a:buChar char="v"/>
            </a:pPr>
            <a:endPar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CB42F7F-9AA1-8EC1-53EA-4812FB3D0A64}"/>
              </a:ext>
            </a:extLst>
          </p:cNvPr>
          <p:cNvPicPr>
            <a:picLocks noChangeAspect="1"/>
          </p:cNvPicPr>
          <p:nvPr/>
        </p:nvPicPr>
        <p:blipFill>
          <a:blip r:embed="rId5"/>
          <a:stretch>
            <a:fillRect/>
          </a:stretch>
        </p:blipFill>
        <p:spPr>
          <a:xfrm>
            <a:off x="348847" y="1235149"/>
            <a:ext cx="8439652" cy="5326149"/>
          </a:xfrm>
          <a:prstGeom prst="rect">
            <a:avLst/>
          </a:prstGeom>
        </p:spPr>
      </p:pic>
    </p:spTree>
    <p:extLst>
      <p:ext uri="{BB962C8B-B14F-4D97-AF65-F5344CB8AC3E}">
        <p14:creationId xmlns:p14="http://schemas.microsoft.com/office/powerpoint/2010/main" val="37047372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a:spcBef>
                <a:spcPct val="0"/>
              </a:spcBef>
            </a:pPr>
            <a:r>
              <a:rPr lang="en-US" sz="3500" dirty="0">
                <a:latin typeface="Times New Roman" panose="02020603050405020304" pitchFamily="18" charset="0"/>
                <a:cs typeface="Times New Roman" panose="02020603050405020304" pitchFamily="18" charset="0"/>
              </a:rPr>
              <a:t>RESULT</a:t>
            </a: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65011" y="1431872"/>
            <a:ext cx="7599145" cy="1200329"/>
          </a:xfrm>
          <a:prstGeom prst="rect">
            <a:avLst/>
          </a:prstGeom>
          <a:noFill/>
        </p:spPr>
        <p:txBody>
          <a:bodyPr wrap="square" rtlCol="0">
            <a:spAutoFit/>
          </a:bodyPr>
          <a:lstStyle/>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IN" sz="1800"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US" sz="1800" dirty="0">
              <a:latin typeface="Times New Roman" panose="02020603050405020304" pitchFamily="18" charset="0"/>
              <a:cs typeface="Times New Roman" panose="02020603050405020304" pitchFamily="18" charset="0"/>
            </a:endParaRPr>
          </a:p>
          <a:p>
            <a:pPr marL="457200" marR="0" indent="-457200" algn="l" rtl="0" fontAlgn="t">
              <a:spcBef>
                <a:spcPts val="0"/>
              </a:spcBef>
              <a:spcAft>
                <a:spcPts val="0"/>
              </a:spcAft>
              <a:buFont typeface="Wingdings" panose="05000000000000000000" pitchFamily="2" charset="2"/>
              <a:buChar char="v"/>
            </a:pPr>
            <a:endPar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159615B-0974-6A4E-0E46-9299DBD4E195}"/>
              </a:ext>
            </a:extLst>
          </p:cNvPr>
          <p:cNvPicPr>
            <a:picLocks noChangeAspect="1"/>
          </p:cNvPicPr>
          <p:nvPr/>
        </p:nvPicPr>
        <p:blipFill>
          <a:blip r:embed="rId5"/>
          <a:stretch>
            <a:fillRect/>
          </a:stretch>
        </p:blipFill>
        <p:spPr>
          <a:xfrm>
            <a:off x="323272" y="1009570"/>
            <a:ext cx="3818039" cy="2721229"/>
          </a:xfrm>
          <a:prstGeom prst="rect">
            <a:avLst/>
          </a:prstGeom>
        </p:spPr>
      </p:pic>
      <p:pic>
        <p:nvPicPr>
          <p:cNvPr id="5" name="Picture 4">
            <a:extLst>
              <a:ext uri="{FF2B5EF4-FFF2-40B4-BE49-F238E27FC236}">
                <a16:creationId xmlns:a16="http://schemas.microsoft.com/office/drawing/2014/main" id="{B04E4146-602F-5A4B-6502-B18F344110C5}"/>
              </a:ext>
            </a:extLst>
          </p:cNvPr>
          <p:cNvPicPr>
            <a:picLocks noChangeAspect="1"/>
          </p:cNvPicPr>
          <p:nvPr/>
        </p:nvPicPr>
        <p:blipFill>
          <a:blip r:embed="rId6"/>
          <a:stretch>
            <a:fillRect/>
          </a:stretch>
        </p:blipFill>
        <p:spPr>
          <a:xfrm>
            <a:off x="4578101" y="939193"/>
            <a:ext cx="4219719" cy="2791606"/>
          </a:xfrm>
          <a:prstGeom prst="rect">
            <a:avLst/>
          </a:prstGeom>
        </p:spPr>
      </p:pic>
      <p:pic>
        <p:nvPicPr>
          <p:cNvPr id="9" name="Picture 8">
            <a:extLst>
              <a:ext uri="{FF2B5EF4-FFF2-40B4-BE49-F238E27FC236}">
                <a16:creationId xmlns:a16="http://schemas.microsoft.com/office/drawing/2014/main" id="{C03D13DD-A7A4-0FC8-9BF8-651FC648EDD4}"/>
              </a:ext>
            </a:extLst>
          </p:cNvPr>
          <p:cNvPicPr>
            <a:picLocks noChangeAspect="1"/>
          </p:cNvPicPr>
          <p:nvPr/>
        </p:nvPicPr>
        <p:blipFill>
          <a:blip r:embed="rId7"/>
          <a:stretch>
            <a:fillRect/>
          </a:stretch>
        </p:blipFill>
        <p:spPr>
          <a:xfrm>
            <a:off x="4578102" y="3864830"/>
            <a:ext cx="4219718" cy="2677312"/>
          </a:xfrm>
          <a:prstGeom prst="rect">
            <a:avLst/>
          </a:prstGeom>
        </p:spPr>
      </p:pic>
      <p:pic>
        <p:nvPicPr>
          <p:cNvPr id="11" name="Picture 10">
            <a:extLst>
              <a:ext uri="{FF2B5EF4-FFF2-40B4-BE49-F238E27FC236}">
                <a16:creationId xmlns:a16="http://schemas.microsoft.com/office/drawing/2014/main" id="{137EC37E-F92A-ED9C-4A15-53E1542A832E}"/>
              </a:ext>
            </a:extLst>
          </p:cNvPr>
          <p:cNvPicPr>
            <a:picLocks noChangeAspect="1"/>
          </p:cNvPicPr>
          <p:nvPr/>
        </p:nvPicPr>
        <p:blipFill>
          <a:blip r:embed="rId8"/>
          <a:stretch>
            <a:fillRect/>
          </a:stretch>
        </p:blipFill>
        <p:spPr>
          <a:xfrm>
            <a:off x="356898" y="3864830"/>
            <a:ext cx="3818039" cy="2791606"/>
          </a:xfrm>
          <a:prstGeom prst="rect">
            <a:avLst/>
          </a:prstGeom>
        </p:spPr>
      </p:pic>
    </p:spTree>
    <p:extLst>
      <p:ext uri="{BB962C8B-B14F-4D97-AF65-F5344CB8AC3E}">
        <p14:creationId xmlns:p14="http://schemas.microsoft.com/office/powerpoint/2010/main" val="3777609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8472"/>
            <a:ext cx="5894673" cy="1183546"/>
          </a:xfrm>
        </p:spPr>
        <p:txBody>
          <a:bodyPr vert="horz" lIns="91440" tIns="45720" rIns="91440" bIns="45720" rtlCol="0" anchor="ctr">
            <a:normAutofit/>
          </a:bodyPr>
          <a:lstStyle/>
          <a:p>
            <a:pPr fontAlgn="t"/>
            <a:r>
              <a:rPr lang="en-IN" sz="2800" b="1" dirty="0">
                <a:latin typeface="Times New Roman" panose="02020603050405020304" pitchFamily="18" charset="0"/>
                <a:cs typeface="Times New Roman" panose="02020603050405020304" pitchFamily="18" charset="0"/>
              </a:rPr>
              <a:t>Application of sign language detection</a:t>
            </a: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46545" y="1475049"/>
            <a:ext cx="7599145" cy="4893647"/>
          </a:xfrm>
          <a:prstGeom prst="rect">
            <a:avLst/>
          </a:prstGeom>
          <a:noFill/>
        </p:spPr>
        <p:txBody>
          <a:bodyPr wrap="square" rtlCol="0">
            <a:spAutoFit/>
          </a:bodyPr>
          <a:lstStyle/>
          <a:p>
            <a:pPr marL="342900" indent="-342900" algn="just">
              <a:buFont typeface="Wingdings" panose="05000000000000000000" pitchFamily="2" charset="2"/>
              <a:buChar char="ü"/>
            </a:pPr>
            <a:r>
              <a:rPr lang="en-IN" sz="2000" b="0" i="0" dirty="0">
                <a:solidFill>
                  <a:srgbClr val="374151"/>
                </a:solidFill>
                <a:effectLst/>
                <a:latin typeface="Times New Roman" panose="02020603050405020304" pitchFamily="18" charset="0"/>
                <a:cs typeface="Times New Roman" panose="02020603050405020304" pitchFamily="18" charset="0"/>
              </a:rPr>
              <a:t>Sign language detection can be used to improve accessibility in public places, such as airports, hospitals, and government offices.</a:t>
            </a:r>
          </a:p>
          <a:p>
            <a:pPr algn="just"/>
            <a:endParaRPr lang="en-IN" sz="2000" dirty="0">
              <a:solidFill>
                <a:srgbClr val="37415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ü"/>
            </a:pPr>
            <a:r>
              <a:rPr lang="en-IN" sz="2000" b="0" i="0" dirty="0">
                <a:solidFill>
                  <a:srgbClr val="374151"/>
                </a:solidFill>
                <a:effectLst/>
                <a:latin typeface="Times New Roman" panose="02020603050405020304" pitchFamily="18" charset="0"/>
                <a:cs typeface="Times New Roman" panose="02020603050405020304" pitchFamily="18" charset="0"/>
              </a:rPr>
              <a:t>It can also be used in education to provide a more interactive and engaging way to learn sign language.</a:t>
            </a:r>
          </a:p>
          <a:p>
            <a:pPr marL="285750" indent="-285750" algn="just">
              <a:buFont typeface="Wingdings" panose="05000000000000000000" pitchFamily="2" charset="2"/>
              <a:buChar char="v"/>
            </a:pPr>
            <a:endParaRPr lang="en-IN" sz="2000" dirty="0">
              <a:solidFill>
                <a:srgbClr val="37415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ü"/>
            </a:pPr>
            <a:r>
              <a:rPr lang="en-IN" sz="2000" b="0" i="0" dirty="0">
                <a:solidFill>
                  <a:srgbClr val="374151"/>
                </a:solidFill>
                <a:effectLst/>
                <a:latin typeface="Times New Roman" panose="02020603050405020304" pitchFamily="18" charset="0"/>
                <a:cs typeface="Times New Roman" panose="02020603050405020304" pitchFamily="18" charset="0"/>
              </a:rPr>
              <a:t>Sign language detection can be integrated into mobile devices and video conferencing software to improve communication between sign language users and non-sign language users.</a:t>
            </a:r>
          </a:p>
          <a:p>
            <a:pPr marL="285750" indent="-285750" algn="just">
              <a:buFont typeface="Wingdings" panose="05000000000000000000" pitchFamily="2" charset="2"/>
              <a:buChar char="v"/>
            </a:pPr>
            <a:endParaRPr lang="en-IN" sz="2000" dirty="0">
              <a:solidFill>
                <a:srgbClr val="37415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ü"/>
            </a:pPr>
            <a:r>
              <a:rPr lang="en-IN" sz="2000" b="0" i="0" dirty="0">
                <a:solidFill>
                  <a:srgbClr val="374151"/>
                </a:solidFill>
                <a:effectLst/>
                <a:latin typeface="Times New Roman" panose="02020603050405020304" pitchFamily="18" charset="0"/>
                <a:cs typeface="Times New Roman" panose="02020603050405020304" pitchFamily="18" charset="0"/>
              </a:rPr>
              <a:t>It has the potential to revolutionize the way we communicate with the deaf or hard-of-hearing community.</a:t>
            </a:r>
          </a:p>
          <a:p>
            <a:pPr marR="0" algn="just" rtl="0" fontAlgn="t">
              <a:spcBef>
                <a:spcPts val="0"/>
              </a:spcBef>
              <a:spcAft>
                <a:spcPts val="0"/>
              </a:spcAft>
            </a:pPr>
            <a:endParaRPr lang="en-IN" sz="1800"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IN" sz="1800"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US" sz="1800" dirty="0">
              <a:latin typeface="Times New Roman" panose="02020603050405020304" pitchFamily="18" charset="0"/>
              <a:cs typeface="Times New Roman" panose="02020603050405020304" pitchFamily="18" charset="0"/>
            </a:endParaRPr>
          </a:p>
          <a:p>
            <a:pPr marL="457200" marR="0" indent="-457200" algn="l" rtl="0" fontAlgn="t">
              <a:spcBef>
                <a:spcPts val="0"/>
              </a:spcBef>
              <a:spcAft>
                <a:spcPts val="0"/>
              </a:spcAft>
              <a:buFont typeface="Wingdings" panose="05000000000000000000" pitchFamily="2" charset="2"/>
              <a:buChar char="v"/>
            </a:pPr>
            <a:endPar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92737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a:spcBef>
                <a:spcPct val="0"/>
              </a:spcBef>
            </a:pPr>
            <a:r>
              <a:rPr lang="en-US" sz="2800" b="1" dirty="0">
                <a:latin typeface="Times New Roman" panose="02020603050405020304" pitchFamily="18" charset="0"/>
                <a:cs typeface="Times New Roman" panose="02020603050405020304" pitchFamily="18" charset="0"/>
              </a:rPr>
              <a:t>Conclusion</a:t>
            </a: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46545" y="1475049"/>
            <a:ext cx="7599145" cy="4585871"/>
          </a:xfrm>
          <a:prstGeom prst="rect">
            <a:avLst/>
          </a:prstGeom>
          <a:noFill/>
        </p:spPr>
        <p:txBody>
          <a:bodyPr wrap="square" rtlCol="0">
            <a:spAutoFit/>
          </a:bodyPr>
          <a:lstStyle/>
          <a:p>
            <a:pPr marL="342900" indent="-342900" algn="just">
              <a:buFont typeface="Wingdings" panose="05000000000000000000" pitchFamily="2" charset="2"/>
              <a:buChar char="ü"/>
            </a:pPr>
            <a:r>
              <a:rPr lang="en-IN" sz="2000" b="0" i="0" dirty="0">
                <a:solidFill>
                  <a:srgbClr val="374151"/>
                </a:solidFill>
                <a:effectLst/>
                <a:latin typeface="Times New Roman" panose="02020603050405020304" pitchFamily="18" charset="0"/>
                <a:cs typeface="Times New Roman" panose="02020603050405020304" pitchFamily="18" charset="0"/>
              </a:rPr>
              <a:t>Sign language detection has the potential to improve accessibility, communication, and education for the deaf or hard-of-hearing community.</a:t>
            </a:r>
          </a:p>
          <a:p>
            <a:pPr algn="just"/>
            <a:endParaRPr lang="en-IN" sz="2000" b="0" i="0" dirty="0">
              <a:solidFill>
                <a:srgbClr val="374151"/>
              </a:solidFill>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ü"/>
            </a:pPr>
            <a:r>
              <a:rPr lang="en-IN" sz="2000" b="0" i="0" dirty="0">
                <a:solidFill>
                  <a:srgbClr val="374151"/>
                </a:solidFill>
                <a:effectLst/>
                <a:latin typeface="Times New Roman" panose="02020603050405020304" pitchFamily="18" charset="0"/>
                <a:cs typeface="Times New Roman" panose="02020603050405020304" pitchFamily="18" charset="0"/>
              </a:rPr>
              <a:t>By recognizing and translating sign language, we can bridge the communication gap between sign language users and non-sign language users.</a:t>
            </a:r>
          </a:p>
          <a:p>
            <a:pPr algn="just"/>
            <a:endParaRPr lang="en-IN" sz="2000" b="0" i="0" dirty="0">
              <a:solidFill>
                <a:srgbClr val="374151"/>
              </a:solidFill>
              <a:effectLst/>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ü"/>
            </a:pPr>
            <a:r>
              <a:rPr lang="en-IN" sz="2000" b="0" i="0" dirty="0">
                <a:solidFill>
                  <a:srgbClr val="374151"/>
                </a:solidFill>
                <a:effectLst/>
                <a:latin typeface="Times New Roman" panose="02020603050405020304" pitchFamily="18" charset="0"/>
                <a:cs typeface="Times New Roman" panose="02020603050405020304" pitchFamily="18" charset="0"/>
              </a:rPr>
              <a:t>With advancements in computer vision and machine learning, sign language detection is becoming more accurate and efficient, opening up new possibilities for innovation and progress.</a:t>
            </a:r>
          </a:p>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IN" sz="1800"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US" sz="1800" dirty="0">
              <a:latin typeface="Times New Roman" panose="02020603050405020304" pitchFamily="18" charset="0"/>
              <a:cs typeface="Times New Roman" panose="02020603050405020304" pitchFamily="18" charset="0"/>
            </a:endParaRPr>
          </a:p>
          <a:p>
            <a:pPr marL="457200" marR="0" indent="-457200" algn="l" rtl="0" fontAlgn="t">
              <a:spcBef>
                <a:spcPts val="0"/>
              </a:spcBef>
              <a:spcAft>
                <a:spcPts val="0"/>
              </a:spcAft>
              <a:buFont typeface="Wingdings" panose="05000000000000000000" pitchFamily="2" charset="2"/>
              <a:buChar char="v"/>
            </a:pPr>
            <a:endPar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4274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83231"/>
            <a:ext cx="5894673" cy="1000315"/>
          </a:xfrm>
        </p:spPr>
        <p:txBody>
          <a:bodyPr vert="horz" lIns="91440" tIns="45720" rIns="91440" bIns="45720" rtlCol="0" anchor="ctr">
            <a:normAutofit/>
          </a:bodyPr>
          <a:lstStyle/>
          <a:p>
            <a:pPr>
              <a:spcBef>
                <a:spcPct val="0"/>
              </a:spcBef>
            </a:pPr>
            <a:r>
              <a:rPr lang="en-IN" sz="2800" b="1" dirty="0">
                <a:latin typeface="Times New Roman" panose="02020603050405020304" pitchFamily="18" charset="0"/>
                <a:cs typeface="Times New Roman" panose="02020603050405020304" pitchFamily="18" charset="0"/>
              </a:rPr>
              <a:t>Outcome Proof</a:t>
            </a:r>
            <a:endParaRPr lang="en-US" sz="2800" b="1" dirty="0">
              <a:latin typeface="Times New Roman" panose="02020603050405020304" pitchFamily="18" charset="0"/>
              <a:cs typeface="Times New Roman" panose="02020603050405020304" pitchFamily="18" charset="0"/>
            </a:endParaRP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46545" y="1475049"/>
            <a:ext cx="7599145" cy="1200329"/>
          </a:xfrm>
          <a:prstGeom prst="rect">
            <a:avLst/>
          </a:prstGeom>
          <a:noFill/>
        </p:spPr>
        <p:txBody>
          <a:bodyPr wrap="square" rtlCol="0">
            <a:spAutoFit/>
          </a:bodyPr>
          <a:lstStyle/>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IN" sz="1800"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US" sz="1800" dirty="0">
              <a:latin typeface="Times New Roman" panose="02020603050405020304" pitchFamily="18" charset="0"/>
              <a:cs typeface="Times New Roman" panose="02020603050405020304" pitchFamily="18" charset="0"/>
            </a:endParaRPr>
          </a:p>
          <a:p>
            <a:pPr marL="457200" marR="0" indent="-457200" algn="l" rtl="0" fontAlgn="t">
              <a:spcBef>
                <a:spcPts val="0"/>
              </a:spcBef>
              <a:spcAft>
                <a:spcPts val="0"/>
              </a:spcAft>
              <a:buFont typeface="Wingdings" panose="05000000000000000000" pitchFamily="2" charset="2"/>
              <a:buChar char="v"/>
            </a:pPr>
            <a:endPar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2D3E519-23AC-61E8-75DA-CC239232342A}"/>
              </a:ext>
            </a:extLst>
          </p:cNvPr>
          <p:cNvPicPr>
            <a:picLocks noChangeAspect="1"/>
          </p:cNvPicPr>
          <p:nvPr/>
        </p:nvPicPr>
        <p:blipFill>
          <a:blip r:embed="rId5"/>
          <a:stretch>
            <a:fillRect/>
          </a:stretch>
        </p:blipFill>
        <p:spPr>
          <a:xfrm>
            <a:off x="642023" y="1221691"/>
            <a:ext cx="7820486" cy="5353065"/>
          </a:xfrm>
          <a:prstGeom prst="rect">
            <a:avLst/>
          </a:prstGeom>
        </p:spPr>
      </p:pic>
    </p:spTree>
    <p:extLst>
      <p:ext uri="{BB962C8B-B14F-4D97-AF65-F5344CB8AC3E}">
        <p14:creationId xmlns:p14="http://schemas.microsoft.com/office/powerpoint/2010/main" val="2229382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83231"/>
            <a:ext cx="5894673" cy="1000315"/>
          </a:xfrm>
        </p:spPr>
        <p:txBody>
          <a:bodyPr vert="horz" lIns="91440" tIns="45720" rIns="91440" bIns="45720" rtlCol="0" anchor="ctr">
            <a:normAutofit/>
          </a:bodyPr>
          <a:lstStyle/>
          <a:p>
            <a:pPr>
              <a:spcBef>
                <a:spcPct val="0"/>
              </a:spcBef>
            </a:pPr>
            <a:r>
              <a:rPr lang="en-IN" sz="2800" b="1" dirty="0">
                <a:latin typeface="Times New Roman" panose="02020603050405020304" pitchFamily="18" charset="0"/>
                <a:cs typeface="Times New Roman" panose="02020603050405020304" pitchFamily="18" charset="0"/>
              </a:rPr>
              <a:t>Outcome Proof</a:t>
            </a:r>
            <a:endParaRPr lang="en-US" sz="2800" b="1" dirty="0">
              <a:latin typeface="Times New Roman" panose="02020603050405020304" pitchFamily="18" charset="0"/>
              <a:cs typeface="Times New Roman" panose="02020603050405020304" pitchFamily="18" charset="0"/>
            </a:endParaRP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46545" y="1475049"/>
            <a:ext cx="7599145" cy="1200329"/>
          </a:xfrm>
          <a:prstGeom prst="rect">
            <a:avLst/>
          </a:prstGeom>
          <a:noFill/>
        </p:spPr>
        <p:txBody>
          <a:bodyPr wrap="square" rtlCol="0">
            <a:spAutoFit/>
          </a:bodyPr>
          <a:lstStyle/>
          <a:p>
            <a:pPr marR="0" algn="just" rtl="0" fontAlgn="t">
              <a:spcBef>
                <a:spcPts val="0"/>
              </a:spcBef>
              <a:spcAft>
                <a:spcPts val="0"/>
              </a:spcAft>
            </a:pPr>
            <a:endParaRPr lang="en-IN"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IN" sz="1800" dirty="0">
              <a:latin typeface="Times New Roman" panose="02020603050405020304" pitchFamily="18" charset="0"/>
              <a:cs typeface="Times New Roman" panose="02020603050405020304" pitchFamily="18" charset="0"/>
            </a:endParaRPr>
          </a:p>
          <a:p>
            <a:pPr marR="0" algn="just" rtl="0" fontAlgn="t">
              <a:spcBef>
                <a:spcPts val="0"/>
              </a:spcBef>
              <a:spcAft>
                <a:spcPts val="0"/>
              </a:spcAft>
            </a:pPr>
            <a:endParaRPr lang="en-US" sz="1800" dirty="0">
              <a:latin typeface="Times New Roman" panose="02020603050405020304" pitchFamily="18" charset="0"/>
              <a:cs typeface="Times New Roman" panose="02020603050405020304" pitchFamily="18" charset="0"/>
            </a:endParaRPr>
          </a:p>
          <a:p>
            <a:pPr marL="457200" marR="0" indent="-457200" algn="l" rtl="0" fontAlgn="t">
              <a:spcBef>
                <a:spcPts val="0"/>
              </a:spcBef>
              <a:spcAft>
                <a:spcPts val="0"/>
              </a:spcAft>
              <a:buFont typeface="Wingdings" panose="05000000000000000000" pitchFamily="2" charset="2"/>
              <a:buChar char="v"/>
            </a:pPr>
            <a:endPar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602A095-5822-43BE-4F8E-365925DA4169}"/>
              </a:ext>
            </a:extLst>
          </p:cNvPr>
          <p:cNvPicPr>
            <a:picLocks noChangeAspect="1"/>
          </p:cNvPicPr>
          <p:nvPr/>
        </p:nvPicPr>
        <p:blipFill>
          <a:blip r:embed="rId5"/>
          <a:stretch>
            <a:fillRect/>
          </a:stretch>
        </p:blipFill>
        <p:spPr>
          <a:xfrm>
            <a:off x="668381" y="1115133"/>
            <a:ext cx="7952509" cy="5566182"/>
          </a:xfrm>
          <a:prstGeom prst="rect">
            <a:avLst/>
          </a:prstGeom>
        </p:spPr>
      </p:pic>
    </p:spTree>
    <p:extLst>
      <p:ext uri="{BB962C8B-B14F-4D97-AF65-F5344CB8AC3E}">
        <p14:creationId xmlns:p14="http://schemas.microsoft.com/office/powerpoint/2010/main" val="25032849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7F2666-B5D9-9FBC-8379-E9A1E6222870}"/>
              </a:ext>
            </a:extLst>
          </p:cNvPr>
          <p:cNvSpPr>
            <a:spLocks noGrp="1"/>
          </p:cNvSpPr>
          <p:nvPr>
            <p:ph type="subTitle" idx="1"/>
          </p:nvPr>
        </p:nvSpPr>
        <p:spPr>
          <a:xfrm>
            <a:off x="457200" y="1117600"/>
            <a:ext cx="8229240" cy="3814618"/>
          </a:xfrm>
        </p:spPr>
        <p:txBody>
          <a:bodyPr>
            <a:normAutofit/>
          </a:bodyPr>
          <a:lstStyle/>
          <a:p>
            <a:pPr algn="ctr"/>
            <a:r>
              <a:rPr lang="en-IN" sz="7200" dirty="0"/>
              <a:t>THANK YOU</a:t>
            </a:r>
          </a:p>
        </p:txBody>
      </p:sp>
    </p:spTree>
    <p:extLst>
      <p:ext uri="{BB962C8B-B14F-4D97-AF65-F5344CB8AC3E}">
        <p14:creationId xmlns:p14="http://schemas.microsoft.com/office/powerpoint/2010/main" val="961902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771046" y="623132"/>
            <a:ext cx="5894673" cy="1596177"/>
          </a:xfrm>
        </p:spPr>
        <p:txBody>
          <a:bodyPr vert="horz" lIns="91440" tIns="45720" rIns="91440" bIns="45720" rtlCol="0" anchor="ctr">
            <a:normAutofit/>
          </a:bodyPr>
          <a:lstStyle/>
          <a:p>
            <a:pPr>
              <a:spcBef>
                <a:spcPct val="0"/>
              </a:spcBef>
            </a:pPr>
            <a:r>
              <a:rPr lang="en-US" sz="3500" b="1" dirty="0">
                <a:latin typeface="Times New Roman" panose="02020603050405020304" pitchFamily="18" charset="0"/>
                <a:cs typeface="Times New Roman" panose="02020603050405020304" pitchFamily="18" charset="0"/>
              </a:rPr>
              <a:t>Contents of the Presentation</a:t>
            </a:r>
            <a:endParaRPr lang="en-US" sz="3500" dirty="0">
              <a:latin typeface="Times New Roman" panose="02020603050405020304" pitchFamily="18" charset="0"/>
              <a:cs typeface="Times New Roman" panose="02020603050405020304" pitchFamily="18" charset="0"/>
            </a:endParaRP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1364653" y="2090519"/>
            <a:ext cx="5841252" cy="3693319"/>
          </a:xfrm>
          <a:prstGeom prst="rect">
            <a:avLst/>
          </a:prstGeom>
          <a:noFill/>
        </p:spPr>
        <p:txBody>
          <a:bodyPr wrap="square" rtlCol="0">
            <a:spAutoFit/>
          </a:bodyPr>
          <a:lstStyle/>
          <a:p>
            <a:pPr marL="457200" marR="0" indent="-457200" algn="l" rtl="0" fontAlgn="t">
              <a:spcBef>
                <a:spcPts val="0"/>
              </a:spcBef>
              <a:spcAft>
                <a:spcPts val="0"/>
              </a:spcAft>
              <a:buFont typeface="Wingdings" panose="05000000000000000000" pitchFamily="2" charset="2"/>
              <a:buChar char="v"/>
            </a:pPr>
            <a:r>
              <a:rPr lang="en-US"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Introduction to the project</a:t>
            </a:r>
          </a:p>
          <a:p>
            <a:pPr marL="457200" marR="0" indent="-457200" algn="l" rtl="0" fontAlgn="t">
              <a:spcBef>
                <a:spcPts val="0"/>
              </a:spcBef>
              <a:spcAft>
                <a:spcPts val="0"/>
              </a:spcAft>
              <a:buFont typeface="Wingdings" panose="05000000000000000000" pitchFamily="2" charset="2"/>
              <a:buChar char="v"/>
            </a:pPr>
            <a:r>
              <a:rPr lang="en-US"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Motivation for the project</a:t>
            </a:r>
          </a:p>
          <a:p>
            <a:pPr marL="457200" marR="0" indent="-457200" algn="l" rtl="0" fontAlgn="t">
              <a:spcBef>
                <a:spcPts val="0"/>
              </a:spcBef>
              <a:spcAft>
                <a:spcPts val="0"/>
              </a:spcAf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Problem Statements/Objectives of the Project</a:t>
            </a:r>
          </a:p>
          <a:p>
            <a:pPr marL="457200" marR="0" indent="-457200" algn="l" rtl="0" fontAlgn="t">
              <a:spcBef>
                <a:spcPts val="0"/>
              </a:spcBef>
              <a:spcAft>
                <a:spcPts val="0"/>
              </a:spcAf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Workflow</a:t>
            </a:r>
          </a:p>
          <a:p>
            <a:pPr marL="457200" marR="0" indent="-457200" algn="l" rtl="0" fontAlgn="t">
              <a:spcBef>
                <a:spcPts val="0"/>
              </a:spcBef>
              <a:spcAft>
                <a:spcPts val="0"/>
              </a:spcAf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System Requirement</a:t>
            </a:r>
          </a:p>
          <a:p>
            <a:pPr marL="457200" marR="0" indent="-457200" algn="l" rtl="0" fontAlgn="t">
              <a:spcBef>
                <a:spcPts val="0"/>
              </a:spcBef>
              <a:spcAft>
                <a:spcPts val="0"/>
              </a:spcAft>
              <a:buFont typeface="Wingdings" panose="05000000000000000000" pitchFamily="2" charset="2"/>
              <a:buChar char="v"/>
            </a:pPr>
            <a:r>
              <a:rPr lang="en-US"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Methodology used</a:t>
            </a:r>
            <a:endParaRPr lang="en-US" i="0" u="none" strike="noStrike" dirty="0">
              <a:effectLst/>
              <a:latin typeface="Times New Roman" panose="02020603050405020304" pitchFamily="18" charset="0"/>
              <a:cs typeface="Times New Roman" panose="02020603050405020304" pitchFamily="18" charset="0"/>
            </a:endParaRPr>
          </a:p>
          <a:p>
            <a:pPr marL="457200" indent="-457200" fontAlgn="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Detailed Design</a:t>
            </a:r>
          </a:p>
          <a:p>
            <a:pPr marL="457200" indent="-457200" fontAlgn="t">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Application of sign language detection</a:t>
            </a:r>
          </a:p>
          <a:p>
            <a:pPr marL="457200" indent="-457200" fontAlgn="t">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Conclusion</a:t>
            </a:r>
          </a:p>
          <a:p>
            <a:pPr marL="457200" indent="-457200" fontAlgn="t">
              <a:buFont typeface="Wingdings" panose="05000000000000000000" pitchFamily="2" charset="2"/>
              <a:buChar char="v"/>
            </a:pPr>
            <a:r>
              <a:rPr lang="en-IN" dirty="0">
                <a:latin typeface="Times New Roman" panose="02020603050405020304" pitchFamily="18" charset="0"/>
                <a:cs typeface="Times New Roman" panose="02020603050405020304" pitchFamily="18" charset="0"/>
              </a:rPr>
              <a:t>Outcomes Proof</a:t>
            </a:r>
          </a:p>
          <a:p>
            <a:pPr marL="457200" indent="-457200" fontAlgn="t">
              <a:buFont typeface="Wingdings" panose="05000000000000000000" pitchFamily="2" charset="2"/>
              <a:buChar char="v"/>
            </a:pPr>
            <a:endParaRPr lang="en-US" sz="1800" dirty="0">
              <a:latin typeface="Times New Roman" panose="02020603050405020304" pitchFamily="18" charset="0"/>
              <a:cs typeface="Times New Roman" panose="02020603050405020304" pitchFamily="18" charset="0"/>
            </a:endParaRPr>
          </a:p>
          <a:p>
            <a:pPr fontAlgn="t"/>
            <a:endParaRPr lang="en-US" sz="1800" dirty="0"/>
          </a:p>
          <a:p>
            <a:pPr marL="457200" marR="0" indent="-457200" algn="l" rtl="0" fontAlgn="t">
              <a:spcBef>
                <a:spcPts val="0"/>
              </a:spcBef>
              <a:spcAft>
                <a:spcPts val="0"/>
              </a:spcAft>
              <a:buFont typeface="Wingdings" panose="05000000000000000000" pitchFamily="2" charset="2"/>
              <a:buChar char="v"/>
            </a:pPr>
            <a:endPar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4345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771045" y="-227"/>
            <a:ext cx="7310772" cy="1183546"/>
          </a:xfrm>
        </p:spPr>
        <p:txBody>
          <a:bodyPr vert="horz" lIns="91440" tIns="45720" rIns="91440" bIns="45720" rtlCol="0" anchor="ctr">
            <a:normAutofit/>
          </a:bodyPr>
          <a:lstStyle/>
          <a:p>
            <a:pPr>
              <a:spcBef>
                <a:spcPct val="0"/>
              </a:spcBef>
            </a:pPr>
            <a:r>
              <a:rPr lang="en-US" sz="2800" b="1" dirty="0">
                <a:latin typeface="Times New Roman"/>
                <a:ea typeface="Times New Roman"/>
                <a:cs typeface="Times New Roman"/>
                <a:sym typeface="Times New Roman"/>
              </a:rPr>
              <a:t>APPROVAL FROM GUIDE FOR THE EVALUATION</a:t>
            </a:r>
            <a:endParaRPr lang="en-US" sz="4800" b="1" dirty="0">
              <a:latin typeface="Times New Roman" panose="02020603050405020304" pitchFamily="18" charset="0"/>
              <a:cs typeface="Times New Roman" panose="02020603050405020304" pitchFamily="18" charset="0"/>
            </a:endParaRP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pic>
        <p:nvPicPr>
          <p:cNvPr id="4" name="Picture 3">
            <a:extLst>
              <a:ext uri="{FF2B5EF4-FFF2-40B4-BE49-F238E27FC236}">
                <a16:creationId xmlns:a16="http://schemas.microsoft.com/office/drawing/2014/main" id="{225327A2-70DB-92C2-6BAE-71E2D71B4E94}"/>
              </a:ext>
            </a:extLst>
          </p:cNvPr>
          <p:cNvPicPr>
            <a:picLocks noChangeAspect="1"/>
          </p:cNvPicPr>
          <p:nvPr/>
        </p:nvPicPr>
        <p:blipFill>
          <a:blip r:embed="rId5"/>
          <a:stretch>
            <a:fillRect/>
          </a:stretch>
        </p:blipFill>
        <p:spPr>
          <a:xfrm>
            <a:off x="1928745" y="1094342"/>
            <a:ext cx="5539032" cy="5675912"/>
          </a:xfrm>
          <a:prstGeom prst="rect">
            <a:avLst/>
          </a:prstGeom>
        </p:spPr>
      </p:pic>
    </p:spTree>
    <p:extLst>
      <p:ext uri="{BB962C8B-B14F-4D97-AF65-F5344CB8AC3E}">
        <p14:creationId xmlns:p14="http://schemas.microsoft.com/office/powerpoint/2010/main" val="4088854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a:spcBef>
                <a:spcPct val="0"/>
              </a:spcBef>
            </a:pPr>
            <a:r>
              <a:rPr lang="en-US" sz="2800" b="1" i="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Introduction</a:t>
            </a:r>
            <a:endParaRPr lang="en-US" sz="4800" b="1" dirty="0">
              <a:latin typeface="Times New Roman" panose="02020603050405020304" pitchFamily="18" charset="0"/>
              <a:cs typeface="Times New Roman" panose="02020603050405020304" pitchFamily="18" charset="0"/>
            </a:endParaRP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535432" y="1017563"/>
            <a:ext cx="8039319" cy="5647700"/>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dirty="0">
                <a:effectLst/>
                <a:latin typeface="Times New Roman" panose="02020603050405020304" pitchFamily="18" charset="0"/>
                <a:ea typeface="Times New Roman" panose="02020603050405020304" pitchFamily="18" charset="0"/>
              </a:rPr>
              <a:t>Sign language detection is the process of recognizing and interpreting sign language gestures in order to translate into written language. This technology is particularly useful for facilitating communication between deaf or hard of hearing individuals and those who do not know sign language.</a:t>
            </a:r>
          </a:p>
          <a:p>
            <a:pPr algn="just"/>
            <a:endParaRPr lang="en-US" sz="1900" dirty="0">
              <a:effectLst/>
              <a:latin typeface="Times New Roman" panose="02020603050405020304" pitchFamily="18" charset="0"/>
              <a:ea typeface="Times New Roman" panose="02020603050405020304" pitchFamily="18" charset="0"/>
            </a:endParaRPr>
          </a:p>
          <a:p>
            <a:pPr marL="342900" indent="-342900" algn="just">
              <a:buFont typeface="Wingdings" panose="05000000000000000000" pitchFamily="2" charset="2"/>
              <a:buChar char="ü"/>
            </a:pPr>
            <a:r>
              <a:rPr lang="en-US" sz="1900" dirty="0">
                <a:effectLst/>
                <a:latin typeface="Times New Roman" panose="02020603050405020304" pitchFamily="18" charset="0"/>
                <a:ea typeface="Times New Roman" panose="02020603050405020304" pitchFamily="18" charset="0"/>
              </a:rPr>
              <a:t> There are many different sign languages in use around the world, each with its own grammar and vocabulary. Some of the most widely used sign languages include American Sign Language (ASL), British Sign Language (BSL), and Indian Sign Language (ISL).</a:t>
            </a:r>
          </a:p>
          <a:p>
            <a:pPr algn="just"/>
            <a:endParaRPr lang="en-US" sz="1900" dirty="0">
              <a:effectLst/>
              <a:latin typeface="Times New Roman" panose="02020603050405020304" pitchFamily="18" charset="0"/>
              <a:ea typeface="Times New Roman" panose="02020603050405020304" pitchFamily="18" charset="0"/>
            </a:endParaRPr>
          </a:p>
          <a:p>
            <a:pPr marL="342900" indent="-342900" algn="just">
              <a:buFont typeface="Wingdings" panose="05000000000000000000" pitchFamily="2" charset="2"/>
              <a:buChar char="ü"/>
            </a:pPr>
            <a:r>
              <a:rPr lang="en-US" sz="1900" dirty="0">
                <a:effectLst/>
                <a:latin typeface="Times New Roman" panose="02020603050405020304" pitchFamily="18" charset="0"/>
                <a:ea typeface="Times New Roman" panose="02020603050405020304" pitchFamily="18" charset="0"/>
              </a:rPr>
              <a:t> There are several different methods for sign language detection, including using computer vision techniques to detect and recognize hand and body movements, and machine learning algorithms to interpret and translate the gestures into written or spoken language.</a:t>
            </a:r>
          </a:p>
          <a:p>
            <a:pPr algn="just"/>
            <a:endParaRPr lang="en-US" sz="1900" dirty="0">
              <a:effectLst/>
              <a:latin typeface="Times New Roman" panose="02020603050405020304" pitchFamily="18" charset="0"/>
              <a:ea typeface="Times New Roman" panose="02020603050405020304" pitchFamily="18" charset="0"/>
            </a:endParaRPr>
          </a:p>
          <a:p>
            <a:pPr marL="342900" indent="-342900" algn="just">
              <a:buFont typeface="Wingdings" panose="05000000000000000000" pitchFamily="2" charset="2"/>
              <a:buChar char="ü"/>
            </a:pPr>
            <a:r>
              <a:rPr lang="en-US" sz="1900" dirty="0">
                <a:effectLst/>
                <a:latin typeface="Times New Roman" panose="02020603050405020304" pitchFamily="18" charset="0"/>
                <a:ea typeface="Times New Roman" panose="02020603050405020304" pitchFamily="18" charset="0"/>
              </a:rPr>
              <a:t> Computer vision techniques involve analyzing video footage or images of the signer and tracking the movement of the hands and body. This can be done using various types of sensors such as cameras and depth sensors, and by applying techniques such as image processing and pattern recognition.</a:t>
            </a:r>
          </a:p>
        </p:txBody>
      </p:sp>
    </p:spTree>
    <p:extLst>
      <p:ext uri="{BB962C8B-B14F-4D97-AF65-F5344CB8AC3E}">
        <p14:creationId xmlns:p14="http://schemas.microsoft.com/office/powerpoint/2010/main" val="656743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a:spcBef>
                <a:spcPct val="0"/>
              </a:spcBef>
            </a:pPr>
            <a:r>
              <a:rPr lang="en-US" sz="2800" b="1" i="0" u="none" strike="noStrike"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Cont..</a:t>
            </a:r>
            <a:endParaRPr lang="en-US" sz="4800" b="1" dirty="0">
              <a:latin typeface="Times New Roman" panose="02020603050405020304" pitchFamily="18" charset="0"/>
              <a:cs typeface="Times New Roman" panose="02020603050405020304" pitchFamily="18" charset="0"/>
            </a:endParaRP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769101" y="1316619"/>
            <a:ext cx="7599145" cy="5355312"/>
          </a:xfrm>
          <a:prstGeom prst="rect">
            <a:avLst/>
          </a:prstGeom>
          <a:noFill/>
        </p:spPr>
        <p:txBody>
          <a:bodyPr wrap="square" rtlCol="0">
            <a:spAutoFit/>
          </a:bodyPr>
          <a:lstStyle/>
          <a:p>
            <a:pPr marL="342900" indent="-342900" algn="just" fontAlgn="t">
              <a:buFont typeface="Wingdings" panose="05000000000000000000" pitchFamily="2" charset="2"/>
              <a:buChar char="ü"/>
            </a:pPr>
            <a:r>
              <a:rPr lang="en-US" sz="1900" dirty="0">
                <a:effectLst/>
                <a:latin typeface="Times New Roman" panose="02020603050405020304" pitchFamily="18" charset="0"/>
                <a:ea typeface="Times New Roman" panose="02020603050405020304" pitchFamily="18" charset="0"/>
              </a:rPr>
              <a:t>Machine learning algorithms are trained on large datasets of sign language gestures to learn how to recognize and interpret different signs. </a:t>
            </a:r>
            <a:endParaRPr lang="en-IN" sz="1900" dirty="0">
              <a:latin typeface="Times New Roman" panose="02020603050405020304" pitchFamily="18" charset="0"/>
              <a:cs typeface="Times New Roman" panose="02020603050405020304" pitchFamily="18" charset="0"/>
            </a:endParaRPr>
          </a:p>
          <a:p>
            <a:pPr algn="just" fontAlgn="t"/>
            <a:endParaRPr lang="en-US" sz="1900" dirty="0">
              <a:effectLst/>
              <a:latin typeface="Times New Roman" panose="02020603050405020304" pitchFamily="18" charset="0"/>
              <a:ea typeface="Times New Roman" panose="02020603050405020304" pitchFamily="18" charset="0"/>
            </a:endParaRPr>
          </a:p>
          <a:p>
            <a:pPr marL="342900" indent="-342900" algn="just" fontAlgn="t">
              <a:buFont typeface="Wingdings" panose="05000000000000000000" pitchFamily="2" charset="2"/>
              <a:buChar char="ü"/>
            </a:pPr>
            <a:r>
              <a:rPr lang="en-US" sz="1900" dirty="0">
                <a:effectLst/>
                <a:latin typeface="Times New Roman" panose="02020603050405020304" pitchFamily="18" charset="0"/>
                <a:ea typeface="Times New Roman" panose="02020603050405020304" pitchFamily="18" charset="0"/>
              </a:rPr>
              <a:t>Sign language detection has the potential to revolutionize the way that deaf and hard of hearing individuals communicate with the hearing world. Additionally, it can be applied to increase accessibility in a range of contexts, including healthcare, education, and public transportation. However, there are still challenges in the development of this technology, such as the need for more robust and accurate detection algorithms, and the need for greater standardization of sign language vocabulary and grammar.</a:t>
            </a:r>
          </a:p>
          <a:p>
            <a:pPr algn="just" fontAlgn="t"/>
            <a:endParaRPr lang="en-US" sz="1900" dirty="0">
              <a:effectLst/>
              <a:latin typeface="Times New Roman" panose="02020603050405020304" pitchFamily="18" charset="0"/>
              <a:ea typeface="Times New Roman" panose="02020603050405020304" pitchFamily="18" charset="0"/>
            </a:endParaRPr>
          </a:p>
          <a:p>
            <a:pPr marL="342900" indent="-342900" algn="just" fontAlgn="t">
              <a:buFont typeface="Wingdings" panose="05000000000000000000" pitchFamily="2" charset="2"/>
              <a:buChar char="ü"/>
            </a:pPr>
            <a:r>
              <a:rPr lang="en-US" sz="1900" dirty="0">
                <a:effectLst/>
                <a:latin typeface="Times New Roman" panose="02020603050405020304" pitchFamily="18" charset="0"/>
                <a:ea typeface="Times New Roman" panose="02020603050405020304" pitchFamily="18" charset="0"/>
              </a:rPr>
              <a:t>Learning sign language is a valuable skill for anyone looking to communicate with deaf or hard of hearing individuals, and it can also be a way to enhance communication skills in general. Many resources are available to help individuals learn sign language, including books, online courses, and classes offered through community organizations and schools.</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2340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marR="0" rtl="0" fontAlgn="t">
              <a:spcBef>
                <a:spcPts val="0"/>
              </a:spcBef>
              <a:spcAft>
                <a:spcPts val="0"/>
              </a:spcAft>
            </a:pPr>
            <a:r>
              <a:rPr lang="en-US" sz="2800" b="1"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Motivation for the project</a:t>
            </a: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46545" y="893022"/>
            <a:ext cx="7599145" cy="5760551"/>
          </a:xfrm>
          <a:prstGeom prst="rect">
            <a:avLst/>
          </a:prstGeom>
          <a:noFill/>
        </p:spPr>
        <p:txBody>
          <a:bodyPr wrap="square" rtlCol="0">
            <a:spAutoFit/>
          </a:bodyPr>
          <a:lstStyle/>
          <a:p>
            <a:pPr algn="just">
              <a:lnSpc>
                <a:spcPct val="150000"/>
              </a:lnSpc>
              <a:spcBef>
                <a:spcPts val="510"/>
              </a:spcBef>
            </a:pPr>
            <a:r>
              <a:rPr lang="en-IN" b="0" i="0" dirty="0">
                <a:solidFill>
                  <a:srgbClr val="374151"/>
                </a:solidFill>
                <a:effectLst/>
                <a:latin typeface="Times New Roman" panose="02020603050405020304" pitchFamily="18" charset="0"/>
                <a:cs typeface="Times New Roman" panose="02020603050405020304" pitchFamily="18" charset="0"/>
              </a:rPr>
              <a:t>There are several motivations behind a sign language detection project</a:t>
            </a:r>
          </a:p>
          <a:p>
            <a:pPr algn="just">
              <a:lnSpc>
                <a:spcPct val="150000"/>
              </a:lnSpc>
              <a:spcBef>
                <a:spcPts val="510"/>
              </a:spcBef>
            </a:pPr>
            <a:endParaRPr lang="en-IN" sz="900" b="0" i="0" dirty="0">
              <a:solidFill>
                <a:srgbClr val="374151"/>
              </a:solidFill>
              <a:effectLst/>
              <a:latin typeface="Times New Roman" panose="02020603050405020304" pitchFamily="18" charset="0"/>
              <a:cs typeface="Times New Roman" panose="02020603050405020304" pitchFamily="18" charset="0"/>
            </a:endParaRPr>
          </a:p>
          <a:p>
            <a:pPr algn="just">
              <a:lnSpc>
                <a:spcPct val="150000"/>
              </a:lnSpc>
              <a:spcBef>
                <a:spcPts val="510"/>
              </a:spcBef>
            </a:pPr>
            <a:endParaRPr lang="en-IN" sz="900" b="0" i="0" dirty="0">
              <a:solidFill>
                <a:srgbClr val="374151"/>
              </a:solidFill>
              <a:effectLst/>
              <a:latin typeface="Times New Roman" panose="02020603050405020304" pitchFamily="18" charset="0"/>
              <a:cs typeface="Times New Roman" panose="02020603050405020304" pitchFamily="18" charset="0"/>
            </a:endParaRPr>
          </a:p>
          <a:p>
            <a:pPr algn="just"/>
            <a:r>
              <a:rPr lang="en-IN" b="1" i="0" dirty="0">
                <a:solidFill>
                  <a:srgbClr val="374151"/>
                </a:solidFill>
                <a:effectLst/>
                <a:latin typeface="Times New Roman" panose="02020603050405020304" pitchFamily="18" charset="0"/>
                <a:cs typeface="Times New Roman" panose="02020603050405020304" pitchFamily="18" charset="0"/>
              </a:rPr>
              <a:t>Communication</a:t>
            </a:r>
            <a:r>
              <a:rPr lang="en-IN" b="0" i="0" dirty="0">
                <a:solidFill>
                  <a:srgbClr val="374151"/>
                </a:solidFill>
                <a:effectLst/>
                <a:latin typeface="Times New Roman" panose="02020603050405020304" pitchFamily="18" charset="0"/>
                <a:cs typeface="Times New Roman" panose="02020603050405020304" pitchFamily="18" charset="0"/>
              </a:rPr>
              <a:t>: Sign language is a rich and complex language with its own grammar and syntax. By developing a system that can detect and translate sign language, we can facilitate communication between people who may not speak the same language or who have different communication needs.</a:t>
            </a:r>
          </a:p>
          <a:p>
            <a:pPr algn="just"/>
            <a:endParaRPr lang="en-IN" b="0" i="0" dirty="0">
              <a:solidFill>
                <a:srgbClr val="374151"/>
              </a:solidFill>
              <a:effectLst/>
              <a:latin typeface="Times New Roman" panose="02020603050405020304" pitchFamily="18" charset="0"/>
              <a:cs typeface="Times New Roman" panose="02020603050405020304" pitchFamily="18" charset="0"/>
            </a:endParaRPr>
          </a:p>
          <a:p>
            <a:pPr algn="just"/>
            <a:r>
              <a:rPr lang="en-IN" b="1" i="0" dirty="0">
                <a:solidFill>
                  <a:srgbClr val="374151"/>
                </a:solidFill>
                <a:effectLst/>
                <a:latin typeface="Times New Roman" panose="02020603050405020304" pitchFamily="18" charset="0"/>
                <a:cs typeface="Times New Roman" panose="02020603050405020304" pitchFamily="18" charset="0"/>
              </a:rPr>
              <a:t>Education</a:t>
            </a:r>
            <a:r>
              <a:rPr lang="en-IN" b="0" i="0" dirty="0">
                <a:solidFill>
                  <a:srgbClr val="374151"/>
                </a:solidFill>
                <a:effectLst/>
                <a:latin typeface="Times New Roman" panose="02020603050405020304" pitchFamily="18" charset="0"/>
                <a:cs typeface="Times New Roman" panose="02020603050405020304" pitchFamily="18" charset="0"/>
              </a:rPr>
              <a:t>: Sign language is often used in educational settings for children who are deaf or hard of hearing. By developing a system that can detect and translate sign language, we can help teachers and students communicate more effectively, improving learning outcomes for students.</a:t>
            </a:r>
          </a:p>
          <a:p>
            <a:pPr algn="just"/>
            <a:br>
              <a:rPr lang="en-IN" dirty="0">
                <a:latin typeface="Times New Roman" panose="02020603050405020304" pitchFamily="18" charset="0"/>
                <a:cs typeface="Times New Roman" panose="02020603050405020304" pitchFamily="18" charset="0"/>
              </a:rPr>
            </a:br>
            <a:r>
              <a:rPr lang="en-IN" b="1" i="0" dirty="0">
                <a:solidFill>
                  <a:srgbClr val="374151"/>
                </a:solidFill>
                <a:effectLst/>
                <a:latin typeface="Times New Roman" panose="02020603050405020304" pitchFamily="18" charset="0"/>
                <a:cs typeface="Times New Roman" panose="02020603050405020304" pitchFamily="18" charset="0"/>
              </a:rPr>
              <a:t>Technology</a:t>
            </a:r>
            <a:r>
              <a:rPr lang="en-IN" b="0" i="0" dirty="0">
                <a:solidFill>
                  <a:srgbClr val="374151"/>
                </a:solidFill>
                <a:effectLst/>
                <a:latin typeface="Times New Roman" panose="02020603050405020304" pitchFamily="18" charset="0"/>
                <a:cs typeface="Times New Roman" panose="02020603050405020304" pitchFamily="18" charset="0"/>
              </a:rPr>
              <a:t>: Sign language detection is an interesting and challenging technical problem that requires the use of computer vision, machine learning, and natural language processing techniques. Developing such a system can advance our understanding of these fields and lead to the development of new technologies.</a:t>
            </a:r>
          </a:p>
          <a:p>
            <a:pPr algn="just"/>
            <a:endParaRPr lang="en-IN" dirty="0">
              <a:solidFill>
                <a:srgbClr val="374151"/>
              </a:solidFill>
              <a:latin typeface="Times New Roman" panose="02020603050405020304" pitchFamily="18" charset="0"/>
              <a:cs typeface="Times New Roman" panose="02020603050405020304" pitchFamily="18" charset="0"/>
            </a:endParaRPr>
          </a:p>
          <a:p>
            <a:pPr algn="just"/>
            <a:endParaRPr lang="en-IN" b="0" i="0" dirty="0">
              <a:solidFill>
                <a:srgbClr val="374151"/>
              </a:solidFill>
              <a:effectLst/>
              <a:latin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57216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a:spcBef>
                <a:spcPct val="0"/>
              </a:spcBef>
            </a:pPr>
            <a:r>
              <a:rPr lang="en-US" sz="2800" b="1" dirty="0">
                <a:solidFill>
                  <a:srgbClr val="000000"/>
                </a:solidFill>
                <a:latin typeface="Times New Roman" panose="02020603050405020304" pitchFamily="18" charset="0"/>
                <a:cs typeface="Times New Roman" panose="02020603050405020304" pitchFamily="18" charset="0"/>
              </a:rPr>
              <a:t>Problem Statements</a:t>
            </a:r>
            <a:endParaRPr lang="en-US" sz="4800" b="1" dirty="0">
              <a:latin typeface="Times New Roman" panose="02020603050405020304" pitchFamily="18" charset="0"/>
              <a:cs typeface="Times New Roman" panose="02020603050405020304" pitchFamily="18" charset="0"/>
            </a:endParaRP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46545" y="893022"/>
            <a:ext cx="7599145" cy="5987793"/>
          </a:xfrm>
          <a:prstGeom prst="rect">
            <a:avLst/>
          </a:prstGeom>
          <a:noFill/>
        </p:spPr>
        <p:txBody>
          <a:bodyPr wrap="square" rtlCol="0">
            <a:spAutoFit/>
          </a:bodyPr>
          <a:lstStyle/>
          <a:p>
            <a:pPr marL="285750" indent="-285750" algn="just">
              <a:lnSpc>
                <a:spcPct val="150000"/>
              </a:lnSpc>
              <a:spcBef>
                <a:spcPts val="510"/>
              </a:spcBef>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In order to facilitate communication between Deaf &amp; Mute individuals and hearing people, a language system is formed by the structure of sign language, which is distinct from written language. In order to engage, they rely on vision-based communication.</a:t>
            </a:r>
            <a:endParaRPr lang="en-IN" sz="1800" dirty="0">
              <a:effectLst/>
              <a:latin typeface="Times New Roman" panose="02020603050405020304" pitchFamily="18" charset="0"/>
              <a:ea typeface="Times New Roman" panose="02020603050405020304" pitchFamily="18" charset="0"/>
            </a:endParaRPr>
          </a:p>
          <a:p>
            <a:pPr marL="285750" indent="-285750" algn="just">
              <a:lnSpc>
                <a:spcPct val="150000"/>
              </a:lnSpc>
              <a:spcBef>
                <a:spcPts val="510"/>
              </a:spcBef>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 actions can be clearly understood by other individuals if there is a standard interface that transforms sign language to text. As a result, research has been done on a vision-based communication system that will allow Deaf &amp; Mute persons to communicate without actually speaking the same language.</a:t>
            </a:r>
            <a:endParaRPr lang="en-IN" sz="1800" dirty="0">
              <a:effectLst/>
              <a:latin typeface="Times New Roman" panose="02020603050405020304" pitchFamily="18" charset="0"/>
              <a:ea typeface="Times New Roman" panose="02020603050405020304" pitchFamily="18" charset="0"/>
            </a:endParaRPr>
          </a:p>
          <a:p>
            <a:pPr marL="285750" indent="-285750" algn="just">
              <a:lnSpc>
                <a:spcPct val="150000"/>
              </a:lnSpc>
              <a:spcBef>
                <a:spcPts val="510"/>
              </a:spcBef>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 goal is to create a human computer interface (HCI) that is simple to use and can recognize human sign language. Worldwide, there are many different sign languages, including the American Sign Language (ASL), French Sign Language, British Sign Language (BSL), Indian Sign Language, and Japanese Sign Language. Work has also been done on other sign languages.</a:t>
            </a:r>
          </a:p>
        </p:txBody>
      </p:sp>
    </p:spTree>
    <p:extLst>
      <p:ext uri="{BB962C8B-B14F-4D97-AF65-F5344CB8AC3E}">
        <p14:creationId xmlns:p14="http://schemas.microsoft.com/office/powerpoint/2010/main" val="3988042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1"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9144002"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9">
            <a:extLst>
              <a:ext uri="{FF2B5EF4-FFF2-40B4-BE49-F238E27FC236}">
                <a16:creationId xmlns:a16="http://schemas.microsoft.com/office/drawing/2014/main" id="{218D7DD0-110F-43F3-A7E4-B51873CBF1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useBgFill="1">
        <p:nvSpPr>
          <p:cNvPr id="24" name="Rectangle 11">
            <a:extLst>
              <a:ext uri="{FF2B5EF4-FFF2-40B4-BE49-F238E27FC236}">
                <a16:creationId xmlns:a16="http://schemas.microsoft.com/office/drawing/2014/main" id="{44F95DE6-BC61-4DB8-97B8-E32959EA0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13">
            <a:extLst>
              <a:ext uri="{FF2B5EF4-FFF2-40B4-BE49-F238E27FC236}">
                <a16:creationId xmlns:a16="http://schemas.microsoft.com/office/drawing/2014/main" id="{48D9C176-456B-4F71-AB87-9D14B8B3D1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46466" t="75007" r="30510"/>
          <a:stretch/>
        </p:blipFill>
        <p:spPr>
          <a:xfrm>
            <a:off x="0" y="138157"/>
            <a:ext cx="1284047" cy="1045389"/>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2" name="Titre 1">
            <a:extLst>
              <a:ext uri="{FF2B5EF4-FFF2-40B4-BE49-F238E27FC236}">
                <a16:creationId xmlns:a16="http://schemas.microsoft.com/office/drawing/2014/main" id="{052C9BF8-6CCE-4EF8-8376-05B997A1962E}"/>
              </a:ext>
            </a:extLst>
          </p:cNvPr>
          <p:cNvSpPr>
            <a:spLocks noGrp="1"/>
          </p:cNvSpPr>
          <p:nvPr>
            <p:ph type="title"/>
          </p:nvPr>
        </p:nvSpPr>
        <p:spPr>
          <a:xfrm>
            <a:off x="1463773" y="1"/>
            <a:ext cx="5894673" cy="1183546"/>
          </a:xfrm>
        </p:spPr>
        <p:txBody>
          <a:bodyPr vert="horz" lIns="91440" tIns="45720" rIns="91440" bIns="45720" rtlCol="0" anchor="ctr">
            <a:normAutofit/>
          </a:bodyPr>
          <a:lstStyle/>
          <a:p>
            <a:pPr marR="0" rtl="0" fontAlgn="t">
              <a:spcBef>
                <a:spcPts val="0"/>
              </a:spcBef>
              <a:spcAft>
                <a:spcPts val="0"/>
              </a:spcAft>
            </a:pPr>
            <a:r>
              <a:rPr lang="en-US" sz="2800" b="1" dirty="0">
                <a:latin typeface="Times New Roman" panose="02020603050405020304" pitchFamily="18" charset="0"/>
                <a:cs typeface="Times New Roman" panose="02020603050405020304" pitchFamily="18" charset="0"/>
              </a:rPr>
              <a:t>System Requirement</a:t>
            </a:r>
          </a:p>
        </p:txBody>
      </p:sp>
      <p:pic>
        <p:nvPicPr>
          <p:cNvPr id="26" name="Picture 15">
            <a:extLst>
              <a:ext uri="{FF2B5EF4-FFF2-40B4-BE49-F238E27FC236}">
                <a16:creationId xmlns:a16="http://schemas.microsoft.com/office/drawing/2014/main" id="{CFF97C55-868F-4FDD-BD3C-D2F191796F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55183" t="89413" r="18746"/>
          <a:stretch/>
        </p:blipFill>
        <p:spPr>
          <a:xfrm>
            <a:off x="6303423" y="0"/>
            <a:ext cx="1942267" cy="591546"/>
          </a:xfrm>
          <a:prstGeom prst="rect">
            <a:avLst/>
          </a:prstGeom>
        </p:spPr>
      </p:pic>
      <p:pic>
        <p:nvPicPr>
          <p:cNvPr id="27" name="Picture 17">
            <a:extLst>
              <a:ext uri="{FF2B5EF4-FFF2-40B4-BE49-F238E27FC236}">
                <a16:creationId xmlns:a16="http://schemas.microsoft.com/office/drawing/2014/main" id="{69722FB9-EA01-42A6-96B2-185F5CC120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3623" t="43915" r="1" b="10213"/>
          <a:stretch/>
        </p:blipFill>
        <p:spPr>
          <a:xfrm>
            <a:off x="7853299" y="183232"/>
            <a:ext cx="1290701" cy="1683522"/>
          </a:xfrm>
          <a:prstGeom prst="rect">
            <a:avLst/>
          </a:prstGeom>
        </p:spPr>
      </p:pic>
      <p:pic>
        <p:nvPicPr>
          <p:cNvPr id="20" name="Picture 19">
            <a:extLst>
              <a:ext uri="{FF2B5EF4-FFF2-40B4-BE49-F238E27FC236}">
                <a16:creationId xmlns:a16="http://schemas.microsoft.com/office/drawing/2014/main" id="{D2B4E49C-E7B4-4F6A-8B93-646A0E2411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91927" t="72411" b="10341"/>
          <a:stretch/>
        </p:blipFill>
        <p:spPr>
          <a:xfrm>
            <a:off x="8620892" y="2664767"/>
            <a:ext cx="476968" cy="764233"/>
          </a:xfrm>
          <a:custGeom>
            <a:avLst/>
            <a:gdLst>
              <a:gd name="connsiteX0" fmla="*/ 0 w 984308"/>
              <a:gd name="connsiteY0" fmla="*/ 0 h 1182847"/>
              <a:gd name="connsiteX1" fmla="*/ 984308 w 984308"/>
              <a:gd name="connsiteY1" fmla="*/ 0 h 1182847"/>
              <a:gd name="connsiteX2" fmla="*/ 984308 w 984308"/>
              <a:gd name="connsiteY2" fmla="*/ 1161661 h 1182847"/>
              <a:gd name="connsiteX3" fmla="*/ 966627 w 984308"/>
              <a:gd name="connsiteY3" fmla="*/ 1165915 h 1182847"/>
              <a:gd name="connsiteX4" fmla="*/ 787132 w 984308"/>
              <a:gd name="connsiteY4" fmla="*/ 1182847 h 1182847"/>
              <a:gd name="connsiteX5" fmla="*/ 48601 w 984308"/>
              <a:gd name="connsiteY5" fmla="*/ 815395 h 1182847"/>
              <a:gd name="connsiteX6" fmla="*/ 0 w 984308"/>
              <a:gd name="connsiteY6" fmla="*/ 731606 h 118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08" h="1182847">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p:spPr>
      </p:pic>
      <p:pic>
        <p:nvPicPr>
          <p:cNvPr id="22" name="Picture 21">
            <a:extLst>
              <a:ext uri="{FF2B5EF4-FFF2-40B4-BE49-F238E27FC236}">
                <a16:creationId xmlns:a16="http://schemas.microsoft.com/office/drawing/2014/main" id="{46528FBF-1727-4546-8131-BA22ED8B54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65973" t="81531" r="19879"/>
          <a:stretch/>
        </p:blipFill>
        <p:spPr>
          <a:xfrm>
            <a:off x="6665719" y="5982056"/>
            <a:ext cx="894605" cy="875944"/>
          </a:xfrm>
          <a:custGeom>
            <a:avLst/>
            <a:gdLst>
              <a:gd name="connsiteX0" fmla="*/ 2051608 w 4103216"/>
              <a:gd name="connsiteY0" fmla="*/ 0 h 1714050"/>
              <a:gd name="connsiteX1" fmla="*/ 4103216 w 4103216"/>
              <a:gd name="connsiteY1" fmla="*/ 1266738 h 1714050"/>
              <a:gd name="connsiteX2" fmla="*/ 4010980 w 4103216"/>
              <a:gd name="connsiteY2" fmla="*/ 1643427 h 1714050"/>
              <a:gd name="connsiteX3" fmla="*/ 3969116 w 4103216"/>
              <a:gd name="connsiteY3" fmla="*/ 1714050 h 1714050"/>
              <a:gd name="connsiteX4" fmla="*/ 134100 w 4103216"/>
              <a:gd name="connsiteY4" fmla="*/ 1714050 h 1714050"/>
              <a:gd name="connsiteX5" fmla="*/ 92237 w 4103216"/>
              <a:gd name="connsiteY5" fmla="*/ 1643427 h 1714050"/>
              <a:gd name="connsiteX6" fmla="*/ 0 w 4103216"/>
              <a:gd name="connsiteY6" fmla="*/ 1266738 h 1714050"/>
              <a:gd name="connsiteX7" fmla="*/ 2051608 w 4103216"/>
              <a:gd name="connsiteY7" fmla="*/ 0 h 1714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216" h="171405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p:spPr>
      </p:pic>
      <p:sp>
        <p:nvSpPr>
          <p:cNvPr id="6" name="TextBox 5">
            <a:extLst>
              <a:ext uri="{FF2B5EF4-FFF2-40B4-BE49-F238E27FC236}">
                <a16:creationId xmlns:a16="http://schemas.microsoft.com/office/drawing/2014/main" id="{BA92CB75-D5A2-3A00-CC14-378FC8BBF7FC}"/>
              </a:ext>
            </a:extLst>
          </p:cNvPr>
          <p:cNvSpPr txBox="1"/>
          <p:nvPr/>
        </p:nvSpPr>
        <p:spPr>
          <a:xfrm>
            <a:off x="3372465" y="342899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0552EC13-4D1B-54C3-1931-678580A4EF22}"/>
              </a:ext>
            </a:extLst>
          </p:cNvPr>
          <p:cNvSpPr txBox="1"/>
          <p:nvPr/>
        </p:nvSpPr>
        <p:spPr>
          <a:xfrm>
            <a:off x="646545" y="1182837"/>
            <a:ext cx="7599145" cy="5506636"/>
          </a:xfrm>
          <a:prstGeom prst="rect">
            <a:avLst/>
          </a:prstGeom>
          <a:noFill/>
        </p:spPr>
        <p:txBody>
          <a:bodyPr wrap="square" rtlCol="0">
            <a:spAutoFit/>
          </a:bodyPr>
          <a:lstStyle/>
          <a:p>
            <a:pPr algn="just" fontAlgn="t"/>
            <a:r>
              <a:rPr lang="en-US" sz="1800" b="1" dirty="0">
                <a:effectLst/>
                <a:latin typeface="Times New Roman" panose="02020603050405020304" pitchFamily="18" charset="0"/>
                <a:ea typeface="Times New Roman" panose="02020603050405020304" pitchFamily="18" charset="0"/>
              </a:rPr>
              <a:t>Software</a:t>
            </a:r>
          </a:p>
          <a:p>
            <a:pPr algn="just" fontAlgn="t"/>
            <a:endParaRPr lang="en-US" sz="1800" b="1" dirty="0">
              <a:effectLst/>
              <a:latin typeface="Times New Roman" panose="02020603050405020304" pitchFamily="18" charset="0"/>
              <a:ea typeface="Times New Roman" panose="02020603050405020304" pitchFamily="18" charset="0"/>
            </a:endParaRPr>
          </a:p>
          <a:p>
            <a:pPr marL="285750" marR="0" indent="-285750" algn="just" rtl="0" fontAlgn="t">
              <a:spcBef>
                <a:spcPts val="0"/>
              </a:spcBef>
              <a:spcAft>
                <a:spcPts val="0"/>
              </a:spcAft>
              <a:buFont typeface="Wingdings" panose="05000000000000000000" pitchFamily="2" charset="2"/>
              <a:buChar char="Ø"/>
            </a:pPr>
            <a:r>
              <a:rPr lang="en-US" sz="1800" dirty="0">
                <a:effectLst/>
                <a:latin typeface="Times New Roman" panose="02020603050405020304" pitchFamily="18" charset="0"/>
                <a:ea typeface="Times New Roman" panose="02020603050405020304" pitchFamily="18" charset="0"/>
              </a:rPr>
              <a:t>Python</a:t>
            </a:r>
            <a:endParaRPr lang="en-US" dirty="0">
              <a:latin typeface="Times New Roman" panose="02020603050405020304" pitchFamily="18" charset="0"/>
              <a:ea typeface="Times New Roman" panose="02020603050405020304" pitchFamily="18" charset="0"/>
            </a:endParaRPr>
          </a:p>
          <a:p>
            <a:pPr marL="285750" marR="0" indent="-285750" algn="just" rtl="0" fontAlgn="t">
              <a:spcBef>
                <a:spcPts val="0"/>
              </a:spcBef>
              <a:spcAft>
                <a:spcPts val="0"/>
              </a:spcAft>
              <a:buFont typeface="Wingdings" panose="05000000000000000000" pitchFamily="2" charset="2"/>
              <a:buChar char="Ø"/>
            </a:pPr>
            <a:r>
              <a:rPr lang="en-US" sz="1800" dirty="0">
                <a:effectLst/>
                <a:latin typeface="Times New Roman" panose="02020603050405020304" pitchFamily="18" charset="0"/>
                <a:ea typeface="Times New Roman" panose="02020603050405020304" pitchFamily="18" charset="0"/>
              </a:rPr>
              <a:t>TensorFlow</a:t>
            </a:r>
          </a:p>
          <a:p>
            <a:pPr marL="285750" marR="0" indent="-285750" algn="just" rtl="0" fontAlgn="t">
              <a:spcBef>
                <a:spcPts val="0"/>
              </a:spcBef>
              <a:spcAft>
                <a:spcPts val="0"/>
              </a:spcAft>
              <a:buFont typeface="Wingdings" panose="05000000000000000000" pitchFamily="2" charset="2"/>
              <a:buChar char="Ø"/>
            </a:pPr>
            <a:r>
              <a:rPr lang="en-US" sz="1800" dirty="0">
                <a:effectLst/>
                <a:latin typeface="Times New Roman" panose="02020603050405020304" pitchFamily="18" charset="0"/>
                <a:ea typeface="Times New Roman" panose="02020603050405020304" pitchFamily="18" charset="0"/>
              </a:rPr>
              <a:t>NumPy</a:t>
            </a:r>
            <a:endParaRPr lang="en-US" dirty="0">
              <a:latin typeface="Times New Roman" panose="02020603050405020304" pitchFamily="18" charset="0"/>
              <a:ea typeface="Times New Roman" panose="02020603050405020304" pitchFamily="18" charset="0"/>
            </a:endParaRPr>
          </a:p>
          <a:p>
            <a:pPr marL="285750" marR="0" indent="-285750" algn="just" rtl="0" fontAlgn="t">
              <a:spcBef>
                <a:spcPts val="0"/>
              </a:spcBef>
              <a:spcAft>
                <a:spcPts val="0"/>
              </a:spcAft>
              <a:buFont typeface="Wingdings" panose="05000000000000000000" pitchFamily="2" charset="2"/>
              <a:buChar char="Ø"/>
            </a:pPr>
            <a:r>
              <a:rPr lang="en-US" sz="1800" dirty="0">
                <a:effectLst/>
                <a:latin typeface="Times New Roman" panose="02020603050405020304" pitchFamily="18" charset="0"/>
                <a:ea typeface="Times New Roman" panose="02020603050405020304" pitchFamily="18" charset="0"/>
              </a:rPr>
              <a:t>Pip</a:t>
            </a:r>
          </a:p>
          <a:p>
            <a:pPr marL="285750" marR="0" indent="-285750" algn="just" rtl="0" fontAlgn="t">
              <a:spcBef>
                <a:spcPts val="0"/>
              </a:spcBef>
              <a:spcAft>
                <a:spcPts val="0"/>
              </a:spcAf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lgn="just" fontAlgn="t"/>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fontAlgn="t"/>
            <a:r>
              <a:rPr lang="en-US" sz="1800" b="1" dirty="0">
                <a:effectLst/>
                <a:latin typeface="Times New Roman" panose="02020603050405020304" pitchFamily="18" charset="0"/>
                <a:ea typeface="Times New Roman" panose="02020603050405020304" pitchFamily="18" charset="0"/>
              </a:rPr>
              <a:t>Hardware</a:t>
            </a:r>
            <a:endParaRPr lang="en-IN" sz="1800" dirty="0">
              <a:effectLst/>
              <a:latin typeface="Times New Roman" panose="02020603050405020304" pitchFamily="18" charset="0"/>
              <a:ea typeface="Times New Roman" panose="02020603050405020304" pitchFamily="18" charset="0"/>
            </a:endParaRPr>
          </a:p>
          <a:p>
            <a:pPr marR="0" algn="just" rtl="0" fontAlgn="t">
              <a:spcBef>
                <a:spcPts val="0"/>
              </a:spcBef>
              <a:spcAft>
                <a:spcPts val="0"/>
              </a:spcAft>
            </a:pPr>
            <a:endParaRPr lang="en-US" sz="1800" dirty="0">
              <a:latin typeface="Times New Roman" panose="02020603050405020304" pitchFamily="18" charset="0"/>
              <a:cs typeface="Times New Roman" panose="02020603050405020304" pitchFamily="18" charset="0"/>
            </a:endParaRPr>
          </a:p>
          <a:p>
            <a:pPr marL="285750" lvl="0" indent="-285750">
              <a:spcBef>
                <a:spcPts val="1140"/>
              </a:spcBef>
              <a:spcAft>
                <a:spcPts val="0"/>
              </a:spcAft>
              <a:buSzPts val="1200"/>
              <a:buFont typeface="Wingdings" panose="05000000000000000000" pitchFamily="2" charset="2"/>
              <a:buChar char="Ø"/>
            </a:pPr>
            <a:r>
              <a:rPr lang="en-US" sz="1800" spc="-20" dirty="0">
                <a:effectLst/>
                <a:latin typeface="Times New Roman" panose="02020603050405020304" pitchFamily="18" charset="0"/>
                <a:ea typeface="Times New Roman" panose="02020603050405020304" pitchFamily="18" charset="0"/>
              </a:rPr>
              <a:t>Processor:</a:t>
            </a:r>
            <a:r>
              <a:rPr lang="en-US" sz="1800" spc="315"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intel</a:t>
            </a:r>
            <a:r>
              <a:rPr lang="en-US" sz="1800" spc="-10"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core</a:t>
            </a:r>
            <a:r>
              <a:rPr lang="en-US" sz="1800" spc="-10"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i5</a:t>
            </a:r>
            <a:r>
              <a:rPr lang="en-US" sz="1800" spc="5"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or above</a:t>
            </a:r>
            <a:endParaRPr lang="en-IN" spc="-20" dirty="0">
              <a:latin typeface="Times New Roman" panose="02020603050405020304" pitchFamily="18" charset="0"/>
              <a:ea typeface="Times New Roman" panose="02020603050405020304" pitchFamily="18" charset="0"/>
            </a:endParaRPr>
          </a:p>
          <a:p>
            <a:pPr marL="285750" lvl="0" indent="-285750">
              <a:spcBef>
                <a:spcPts val="1140"/>
              </a:spcBef>
              <a:spcAft>
                <a:spcPts val="0"/>
              </a:spcAft>
              <a:buSzPts val="1200"/>
              <a:buFont typeface="Wingdings" panose="05000000000000000000" pitchFamily="2" charset="2"/>
              <a:buChar char="Ø"/>
            </a:pPr>
            <a:r>
              <a:rPr lang="en-US" sz="1800" spc="-20" dirty="0">
                <a:effectLst/>
                <a:latin typeface="Times New Roman" panose="02020603050405020304" pitchFamily="18" charset="0"/>
                <a:ea typeface="Times New Roman" panose="02020603050405020304" pitchFamily="18" charset="0"/>
              </a:rPr>
              <a:t>64-bit,</a:t>
            </a:r>
            <a:r>
              <a:rPr lang="en-US" sz="1800" spc="-10"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quad-core,</a:t>
            </a:r>
            <a:r>
              <a:rPr lang="en-US" sz="1800" spc="-5"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2.5GHz</a:t>
            </a:r>
            <a:r>
              <a:rPr lang="en-US" sz="1800" spc="-5"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minimum</a:t>
            </a:r>
            <a:r>
              <a:rPr lang="en-US" sz="1800" spc="-5"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per</a:t>
            </a:r>
            <a:r>
              <a:rPr lang="en-US" sz="1800" spc="-5"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core</a:t>
            </a:r>
            <a:endParaRPr lang="en-IN" spc="-20" dirty="0">
              <a:latin typeface="Times New Roman" panose="02020603050405020304" pitchFamily="18" charset="0"/>
              <a:ea typeface="Times New Roman" panose="02020603050405020304" pitchFamily="18" charset="0"/>
            </a:endParaRPr>
          </a:p>
          <a:p>
            <a:pPr marL="285750" lvl="0" indent="-285750">
              <a:spcBef>
                <a:spcPts val="1140"/>
              </a:spcBef>
              <a:spcAft>
                <a:spcPts val="0"/>
              </a:spcAft>
              <a:buSzPts val="1200"/>
              <a:buFont typeface="Wingdings" panose="05000000000000000000" pitchFamily="2" charset="2"/>
              <a:buChar char="Ø"/>
            </a:pPr>
            <a:r>
              <a:rPr lang="en-US" sz="1800" spc="-20" dirty="0">
                <a:effectLst/>
                <a:latin typeface="Times New Roman" panose="02020603050405020304" pitchFamily="18" charset="0"/>
                <a:ea typeface="Times New Roman" panose="02020603050405020304" pitchFamily="18" charset="0"/>
              </a:rPr>
              <a:t>Ram:</a:t>
            </a:r>
            <a:r>
              <a:rPr lang="en-US" sz="1800" spc="-15"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4Gb or</a:t>
            </a:r>
            <a:r>
              <a:rPr lang="en-US" sz="1800" spc="-10"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more</a:t>
            </a:r>
            <a:endParaRPr lang="en-IN" spc="-20" dirty="0">
              <a:latin typeface="Times New Roman" panose="02020603050405020304" pitchFamily="18" charset="0"/>
              <a:ea typeface="Times New Roman" panose="02020603050405020304" pitchFamily="18" charset="0"/>
            </a:endParaRPr>
          </a:p>
          <a:p>
            <a:pPr marL="285750" lvl="0" indent="-285750">
              <a:spcBef>
                <a:spcPts val="1140"/>
              </a:spcBef>
              <a:spcAft>
                <a:spcPts val="0"/>
              </a:spcAft>
              <a:buSzPts val="1200"/>
              <a:buFont typeface="Wingdings" panose="05000000000000000000" pitchFamily="2" charset="2"/>
              <a:buChar char="Ø"/>
            </a:pPr>
            <a:r>
              <a:rPr lang="en-US" sz="1800" spc="-20" dirty="0">
                <a:effectLst/>
                <a:latin typeface="Times New Roman" panose="02020603050405020304" pitchFamily="18" charset="0"/>
                <a:ea typeface="Times New Roman" panose="02020603050405020304" pitchFamily="18" charset="0"/>
              </a:rPr>
              <a:t>Hard</a:t>
            </a:r>
            <a:r>
              <a:rPr lang="en-US" sz="1800" spc="-10"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disk: 10</a:t>
            </a:r>
            <a:r>
              <a:rPr lang="en-US" sz="1800" spc="-10"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Gb or</a:t>
            </a:r>
            <a:r>
              <a:rPr lang="en-US" sz="1800" spc="-10"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above</a:t>
            </a:r>
            <a:endParaRPr lang="en-IN" spc="-20" dirty="0">
              <a:latin typeface="Times New Roman" panose="02020603050405020304" pitchFamily="18" charset="0"/>
              <a:ea typeface="Times New Roman" panose="02020603050405020304" pitchFamily="18" charset="0"/>
            </a:endParaRPr>
          </a:p>
          <a:p>
            <a:pPr marL="285750" lvl="0" indent="-285750">
              <a:spcBef>
                <a:spcPts val="1140"/>
              </a:spcBef>
              <a:spcAft>
                <a:spcPts val="0"/>
              </a:spcAft>
              <a:buSzPts val="1200"/>
              <a:buFont typeface="Wingdings" panose="05000000000000000000" pitchFamily="2" charset="2"/>
              <a:buChar char="Ø"/>
            </a:pPr>
            <a:r>
              <a:rPr lang="en-US" sz="1800" spc="-20" dirty="0">
                <a:effectLst/>
                <a:latin typeface="Times New Roman" panose="02020603050405020304" pitchFamily="18" charset="0"/>
                <a:ea typeface="Times New Roman" panose="02020603050405020304" pitchFamily="18" charset="0"/>
              </a:rPr>
              <a:t>Operating</a:t>
            </a:r>
            <a:r>
              <a:rPr lang="en-US" sz="1800" spc="-15"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system: windows,</a:t>
            </a:r>
            <a:r>
              <a:rPr lang="en-US" sz="1800" spc="-15" dirty="0">
                <a:effectLst/>
                <a:latin typeface="Times New Roman" panose="02020603050405020304" pitchFamily="18" charset="0"/>
                <a:ea typeface="Times New Roman" panose="02020603050405020304" pitchFamily="18" charset="0"/>
              </a:rPr>
              <a:t> </a:t>
            </a:r>
            <a:r>
              <a:rPr lang="en-US" sz="1800" spc="-20" dirty="0">
                <a:effectLst/>
                <a:latin typeface="Times New Roman" panose="02020603050405020304" pitchFamily="18" charset="0"/>
                <a:ea typeface="Times New Roman" panose="02020603050405020304" pitchFamily="18" charset="0"/>
              </a:rPr>
              <a:t>Mac, etc.</a:t>
            </a:r>
            <a:endParaRPr lang="en-IN" sz="1800" spc="-20" dirty="0">
              <a:effectLst/>
              <a:latin typeface="Times New Roman" panose="02020603050405020304" pitchFamily="18" charset="0"/>
              <a:ea typeface="Times New Roman" panose="02020603050405020304" pitchFamily="18" charset="0"/>
            </a:endParaRPr>
          </a:p>
          <a:p>
            <a:pPr marR="0" algn="just" rtl="0" fontAlgn="t">
              <a:spcBef>
                <a:spcPts val="0"/>
              </a:spcBef>
              <a:spcAft>
                <a:spcPts val="0"/>
              </a:spcAft>
            </a:pPr>
            <a:endParaRPr lang="en-US" sz="1800" dirty="0">
              <a:latin typeface="Times New Roman" panose="02020603050405020304" pitchFamily="18" charset="0"/>
              <a:cs typeface="Times New Roman" panose="02020603050405020304" pitchFamily="18" charset="0"/>
            </a:endParaRPr>
          </a:p>
          <a:p>
            <a:pPr algn="just" fontAlgn="t"/>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8601674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E6EBC-9938-80B4-9F85-6A286E64378B}"/>
              </a:ext>
            </a:extLst>
          </p:cNvPr>
          <p:cNvSpPr>
            <a:spLocks noGrp="1"/>
          </p:cNvSpPr>
          <p:nvPr>
            <p:ph type="title"/>
          </p:nvPr>
        </p:nvSpPr>
        <p:spPr>
          <a:xfrm>
            <a:off x="457200" y="0"/>
            <a:ext cx="8229240" cy="1142640"/>
          </a:xfrm>
        </p:spPr>
        <p:txBody>
          <a:bodyPr/>
          <a:lstStyle/>
          <a:p>
            <a:r>
              <a:rPr lang="en-IN" dirty="0">
                <a:latin typeface="Times New Roman" panose="02020603050405020304" pitchFamily="18" charset="0"/>
                <a:cs typeface="Times New Roman" panose="02020603050405020304" pitchFamily="18" charset="0"/>
              </a:rPr>
              <a:t>Workflow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825" y="1417320"/>
            <a:ext cx="8173615" cy="5251335"/>
          </a:xfrm>
          <a:prstGeom prst="rect">
            <a:avLst/>
          </a:prstGeom>
        </p:spPr>
      </p:pic>
    </p:spTree>
    <p:extLst>
      <p:ext uri="{BB962C8B-B14F-4D97-AF65-F5344CB8AC3E}">
        <p14:creationId xmlns:p14="http://schemas.microsoft.com/office/powerpoint/2010/main" val="582865445"/>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939</TotalTime>
  <Words>1343</Words>
  <Application>Microsoft Office PowerPoint</Application>
  <PresentationFormat>On-screen Show (4:3)</PresentationFormat>
  <Paragraphs>127</Paragraphs>
  <Slides>19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Times New Roman</vt:lpstr>
      <vt:lpstr>Tw Cen MT</vt:lpstr>
      <vt:lpstr>Wingdings</vt:lpstr>
      <vt:lpstr>Droplet</vt:lpstr>
      <vt:lpstr>PowerPoint Presentation</vt:lpstr>
      <vt:lpstr>Contents of the Presentation</vt:lpstr>
      <vt:lpstr>APPROVAL FROM GUIDE FOR THE EVALUATION</vt:lpstr>
      <vt:lpstr>Introduction</vt:lpstr>
      <vt:lpstr>Cont..</vt:lpstr>
      <vt:lpstr>Motivation for the project</vt:lpstr>
      <vt:lpstr>Problem Statements</vt:lpstr>
      <vt:lpstr>System Requirement</vt:lpstr>
      <vt:lpstr>Workflow </vt:lpstr>
      <vt:lpstr>Methodology used</vt:lpstr>
      <vt:lpstr>Cont..</vt:lpstr>
      <vt:lpstr>Cont..</vt:lpstr>
      <vt:lpstr>Proposed system</vt:lpstr>
      <vt:lpstr>RESULT</vt:lpstr>
      <vt:lpstr>Application of sign language detection</vt:lpstr>
      <vt:lpstr>Conclusion</vt:lpstr>
      <vt:lpstr>Outcome Proof</vt:lpstr>
      <vt:lpstr>Outcome Proof</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pooja</dc:creator>
  <cp:lastModifiedBy>MD ZUNAD</cp:lastModifiedBy>
  <cp:revision>122</cp:revision>
  <dcterms:created xsi:type="dcterms:W3CDTF">2019-03-30T06:52:13Z</dcterms:created>
  <dcterms:modified xsi:type="dcterms:W3CDTF">2023-05-08T05:16:05Z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21</vt:i4>
  </property>
</Properties>
</file>